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fe12a9cd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1fe12a9cd0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e12a9cd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fe12a9cd0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e12a9cd0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fe12a9cd0_0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e12a9cd0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fe12a9cd0_0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e12a9cd0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fe12a9cd0_0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29bfec5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529bfec5c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e12a9cd0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fe12a9cd0_0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e12a9cd0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1fe12a9cd0_0_2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e12a9cd0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1fe12a9cd0_0_2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e12a9cd0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1fe12a9cd0_0_3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75032f3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1e75032f38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e12a9cd0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1fe12a9cd0_0_3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fe12a9cd0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fe12a9cd0_0_3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fe12a9cd0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fe12a9cd0_0_3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529bfec5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529bfec5c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fe12a9cd0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fe12a9cd0_0_2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fe12a9cd0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1fe12a9cd0_0_3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fe12a9cd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fe12a9cd0_0_4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fe12a9cd0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fe12a9cd0_0_4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fe12a9cd0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1fe12a9cd0_0_4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fe12a9cd0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1fe12a9cd0_0_5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f836b99c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1f836b99c0_0_2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fe12a9cd0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1fe12a9cd0_0_5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fe12a9cd0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1fe12a9cd0_0_5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fe12a9cd0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1fe12a9cd0_0_6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fe12a9cd0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1fe12a9cd0_0_6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fe12a9cd0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1fe12a9cd0_0_6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fe12a9cd0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1fe12a9cd0_0_6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fe12a9cd0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1fe12a9cd0_0_7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fe12a9cd0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1fe12a9cd0_0_7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fe12a9cd0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1fe12a9cd0_0_7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fe12a9cd0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1fe12a9cd0_0_7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99c4ebf1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2499c4ebf1_3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fe12a9cd0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1fe12a9cd0_0_7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fe12a9cd0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1fe12a9cd0_0_7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fe12a9cd0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1fe12a9cd0_0_8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fe12a9cd0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1fe12a9cd0_0_8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fe12a9cd0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1fe12a9cd0_0_8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fe12a9cd0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1fe12a9cd0_0_8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fe12a9cd0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1fe12a9cd0_0_8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529bfec5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2529bfec5c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fe12a9cd0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1fe12a9cd0_0_8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fe12a9cd0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1fe12a9cd0_0_8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fe12a9cd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fe12a9cd0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fe12a9cd0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1fe12a9cd0_0_9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fe12a9cd0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1fe12a9cd0_0_9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529bfec5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2529bfec5c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fe12a9cd0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1fe12a9cd0_0_9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fe12a9cd0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1fe12a9cd0_0_9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f836b99c0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g1f836b99c0_0_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f836b99c0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g1f836b99c0_0_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50988b4f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250988b4fa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50ab8ad6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g250ab8ad64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fe12a9cd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1fe12a9cd0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fe12a9cd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fe12a9cd0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e12a9cd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fe12a9cd0_0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fe12a9cd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fe12a9cd0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lajd tytułowy">
  <p:cSld name="1_Slajd tytułow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47739" y="265872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47739" y="3544572"/>
            <a:ext cx="10972800" cy="20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ajd wewnętrzny">
  <p:cSld name="Slajd wewnętrzn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SzPts val="3700"/>
              <a:buFont typeface="Arial"/>
              <a:buNone/>
              <a:defRPr b="0" i="0" sz="4500" u="none" cap="none" strike="noStrike">
                <a:solidFill>
                  <a:srgbClr val="139FD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911424" y="1772816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body"/>
          </p:nvPr>
        </p:nvSpPr>
        <p:spPr>
          <a:xfrm>
            <a:off x="911424" y="1146077"/>
            <a:ext cx="103692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1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7" name="Google Shape;57;p14"/>
          <p:cNvCxnSpPr/>
          <p:nvPr/>
        </p:nvCxnSpPr>
        <p:spPr>
          <a:xfrm rot="10800000">
            <a:off x="924801" y="1556792"/>
            <a:ext cx="5760600" cy="0"/>
          </a:xfrm>
          <a:prstGeom prst="straightConnector1">
            <a:avLst/>
          </a:prstGeom>
          <a:noFill/>
          <a:ln cap="flat" cmpd="sng" w="69850">
            <a:solidFill>
              <a:srgbClr val="1CA4D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Układ niestandardowy">
  <p:cSld name="4_Układ niestandardow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911424" y="1772816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SzPts val="3700"/>
              <a:buFont typeface="Arial"/>
              <a:buNone/>
              <a:defRPr b="0" i="0" sz="4500" u="none" cap="none" strike="noStrike">
                <a:solidFill>
                  <a:srgbClr val="139FD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911424" y="1146077"/>
            <a:ext cx="103692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1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2" name="Google Shape;62;p15"/>
          <p:cNvCxnSpPr/>
          <p:nvPr/>
        </p:nvCxnSpPr>
        <p:spPr>
          <a:xfrm rot="10800000">
            <a:off x="924839" y="1556792"/>
            <a:ext cx="5760600" cy="0"/>
          </a:xfrm>
          <a:prstGeom prst="straightConnector1">
            <a:avLst/>
          </a:prstGeom>
          <a:noFill/>
          <a:ln cap="flat" cmpd="sng" w="69850">
            <a:solidFill>
              <a:srgbClr val="1CA4D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statni slajd">
  <p:cSld name="Ostatni slajd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4762509" y="3157700"/>
            <a:ext cx="27624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ctr">
              <a:spcBef>
                <a:spcPts val="36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Arial"/>
              <a:buNone/>
              <a:defRPr b="1" i="0" sz="18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2" type="body"/>
          </p:nvPr>
        </p:nvSpPr>
        <p:spPr>
          <a:xfrm>
            <a:off x="4762509" y="3443452"/>
            <a:ext cx="27624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Arial"/>
              <a:buNone/>
              <a:defRPr b="1" i="0" sz="15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3" type="body"/>
          </p:nvPr>
        </p:nvSpPr>
        <p:spPr>
          <a:xfrm>
            <a:off x="4762491" y="4021795"/>
            <a:ext cx="2715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Arial"/>
              <a:buNone/>
              <a:defRPr b="1" i="0" sz="12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25.png"/><Relationship Id="rId8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hyperlink" Target="http://www.josleys.com/show_gallery.php?galid=325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40.png"/><Relationship Id="rId7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33.png"/><Relationship Id="rId5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yaroslavvb.com/papers/amari-why.pdf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Relationship Id="rId4" Type="http://schemas.openxmlformats.org/officeDocument/2006/relationships/image" Target="../media/image56.png"/><Relationship Id="rId5" Type="http://schemas.openxmlformats.org/officeDocument/2006/relationships/image" Target="../media/image47.png"/><Relationship Id="rId6" Type="http://schemas.openxmlformats.org/officeDocument/2006/relationships/image" Target="../media/image59.png"/><Relationship Id="rId7" Type="http://schemas.openxmlformats.org/officeDocument/2006/relationships/image" Target="../media/image50.png"/><Relationship Id="rId8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5" Type="http://schemas.openxmlformats.org/officeDocument/2006/relationships/image" Target="../media/image62.png"/><Relationship Id="rId6" Type="http://schemas.openxmlformats.org/officeDocument/2006/relationships/image" Target="../media/image58.png"/><Relationship Id="rId7" Type="http://schemas.openxmlformats.org/officeDocument/2006/relationships/image" Target="../media/image51.png"/><Relationship Id="rId8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63.png"/><Relationship Id="rId1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3.png"/><Relationship Id="rId4" Type="http://schemas.openxmlformats.org/officeDocument/2006/relationships/image" Target="../media/image69.png"/><Relationship Id="rId9" Type="http://schemas.openxmlformats.org/officeDocument/2006/relationships/image" Target="../media/image75.png"/><Relationship Id="rId5" Type="http://schemas.openxmlformats.org/officeDocument/2006/relationships/hyperlink" Target="http://www.yaroslavvb.com/papers/amari-why.pdf" TargetMode="External"/><Relationship Id="rId6" Type="http://schemas.openxmlformats.org/officeDocument/2006/relationships/image" Target="../media/image43.png"/><Relationship Id="rId7" Type="http://schemas.openxmlformats.org/officeDocument/2006/relationships/image" Target="../media/image48.png"/><Relationship Id="rId8" Type="http://schemas.openxmlformats.org/officeDocument/2006/relationships/image" Target="../media/image7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yaroslavvb.com/papers/amari-why.pdf" TargetMode="External"/><Relationship Id="rId4" Type="http://schemas.openxmlformats.org/officeDocument/2006/relationships/image" Target="../media/image43.png"/><Relationship Id="rId9" Type="http://schemas.openxmlformats.org/officeDocument/2006/relationships/image" Target="../media/image51.png"/><Relationship Id="rId5" Type="http://schemas.openxmlformats.org/officeDocument/2006/relationships/image" Target="../media/image48.png"/><Relationship Id="rId6" Type="http://schemas.openxmlformats.org/officeDocument/2006/relationships/image" Target="../media/image71.png"/><Relationship Id="rId7" Type="http://schemas.openxmlformats.org/officeDocument/2006/relationships/image" Target="../media/image66.png"/><Relationship Id="rId8" Type="http://schemas.openxmlformats.org/officeDocument/2006/relationships/image" Target="../media/image7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xiv.org/abs/1705.08039" TargetMode="External"/><Relationship Id="rId4" Type="http://schemas.openxmlformats.org/officeDocument/2006/relationships/hyperlink" Target="https://arxiv.org/abs/1705.08039" TargetMode="External"/><Relationship Id="rId9" Type="http://schemas.openxmlformats.org/officeDocument/2006/relationships/image" Target="../media/image17.png"/><Relationship Id="rId5" Type="http://schemas.openxmlformats.org/officeDocument/2006/relationships/hyperlink" Target="https://arxiv.org/abs/1705.08039" TargetMode="External"/><Relationship Id="rId6" Type="http://schemas.openxmlformats.org/officeDocument/2006/relationships/hyperlink" Target="https://arxiv.org/abs/1705.08039" TargetMode="External"/><Relationship Id="rId7" Type="http://schemas.openxmlformats.org/officeDocument/2006/relationships/hyperlink" Target="https://arxiv.org/abs/1705.08039" TargetMode="External"/><Relationship Id="rId8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Relationship Id="rId6" Type="http://schemas.openxmlformats.org/officeDocument/2006/relationships/image" Target="../media/image36.png"/><Relationship Id="rId7" Type="http://schemas.openxmlformats.org/officeDocument/2006/relationships/image" Target="../media/image6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www.yaroslavvb.com/papers/amari-why.pdf" TargetMode="External"/><Relationship Id="rId4" Type="http://schemas.openxmlformats.org/officeDocument/2006/relationships/image" Target="../media/image43.png"/><Relationship Id="rId9" Type="http://schemas.openxmlformats.org/officeDocument/2006/relationships/image" Target="../media/image67.png"/><Relationship Id="rId5" Type="http://schemas.openxmlformats.org/officeDocument/2006/relationships/image" Target="../media/image48.png"/><Relationship Id="rId6" Type="http://schemas.openxmlformats.org/officeDocument/2006/relationships/image" Target="../media/image72.png"/><Relationship Id="rId7" Type="http://schemas.openxmlformats.org/officeDocument/2006/relationships/image" Target="../media/image51.png"/><Relationship Id="rId8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2.png"/><Relationship Id="rId4" Type="http://schemas.openxmlformats.org/officeDocument/2006/relationships/image" Target="../media/image51.png"/><Relationship Id="rId5" Type="http://schemas.openxmlformats.org/officeDocument/2006/relationships/image" Target="../media/image7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2.png"/><Relationship Id="rId4" Type="http://schemas.openxmlformats.org/officeDocument/2006/relationships/image" Target="../media/image51.png"/><Relationship Id="rId5" Type="http://schemas.openxmlformats.org/officeDocument/2006/relationships/image" Target="../media/image70.png"/><Relationship Id="rId6" Type="http://schemas.openxmlformats.org/officeDocument/2006/relationships/image" Target="../media/image7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2.png"/><Relationship Id="rId4" Type="http://schemas.openxmlformats.org/officeDocument/2006/relationships/image" Target="../media/image51.png"/><Relationship Id="rId5" Type="http://schemas.openxmlformats.org/officeDocument/2006/relationships/image" Target="../media/image70.png"/><Relationship Id="rId6" Type="http://schemas.openxmlformats.org/officeDocument/2006/relationships/image" Target="../media/image64.png"/><Relationship Id="rId7" Type="http://schemas.openxmlformats.org/officeDocument/2006/relationships/image" Target="../media/image88.png"/><Relationship Id="rId8" Type="http://schemas.openxmlformats.org/officeDocument/2006/relationships/image" Target="../media/image8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30.png"/><Relationship Id="rId5" Type="http://schemas.openxmlformats.org/officeDocument/2006/relationships/image" Target="../media/image68.png"/><Relationship Id="rId6" Type="http://schemas.openxmlformats.org/officeDocument/2006/relationships/image" Target="../media/image54.png"/><Relationship Id="rId7" Type="http://schemas.openxmlformats.org/officeDocument/2006/relationships/image" Target="../media/image84.png"/><Relationship Id="rId8" Type="http://schemas.openxmlformats.org/officeDocument/2006/relationships/image" Target="../media/image7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Relationship Id="rId4" Type="http://schemas.openxmlformats.org/officeDocument/2006/relationships/image" Target="../media/image7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www.maths.dur.ac.uk/Ug/projects/highlights/CM3/Hayter_Hyperbolic_report.pdf" TargetMode="External"/><Relationship Id="rId4" Type="http://schemas.openxmlformats.org/officeDocument/2006/relationships/image" Target="../media/image82.png"/><Relationship Id="rId5" Type="http://schemas.openxmlformats.org/officeDocument/2006/relationships/image" Target="../media/image77.png"/><Relationship Id="rId6" Type="http://schemas.openxmlformats.org/officeDocument/2006/relationships/image" Target="../media/image8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ww.maths.dur.ac.uk/Ug/projects/highlights/CM3/Hayter_Hyperbolic_report.pdf" TargetMode="External"/><Relationship Id="rId4" Type="http://schemas.openxmlformats.org/officeDocument/2006/relationships/image" Target="../media/image87.png"/><Relationship Id="rId5" Type="http://schemas.openxmlformats.org/officeDocument/2006/relationships/hyperlink" Target="http://web.colby.edu/thegeometricviewpoint/category/hyperbolic-geometry/" TargetMode="External"/><Relationship Id="rId6" Type="http://schemas.openxmlformats.org/officeDocument/2006/relationships/image" Target="../media/image80.png"/><Relationship Id="rId7" Type="http://schemas.openxmlformats.org/officeDocument/2006/relationships/image" Target="../media/image9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maths.dur.ac.uk/Ug/projects/highlights/CM3/Hayter_Hyperbolic_report.pdf" TargetMode="External"/><Relationship Id="rId4" Type="http://schemas.openxmlformats.org/officeDocument/2006/relationships/image" Target="../media/image87.png"/><Relationship Id="rId5" Type="http://schemas.openxmlformats.org/officeDocument/2006/relationships/hyperlink" Target="http://web.colby.edu/thegeometricviewpoint/category/hyperbolic-geometry/" TargetMode="External"/><Relationship Id="rId6" Type="http://schemas.openxmlformats.org/officeDocument/2006/relationships/image" Target="../media/image76.png"/><Relationship Id="rId7" Type="http://schemas.openxmlformats.org/officeDocument/2006/relationships/hyperlink" Target="https://s-media-cache-ak0.pinimg.com/564x/a1/b3/17/a1b3177f793fcd6ceac3bbc901dee666.jp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6.png"/><Relationship Id="rId4" Type="http://schemas.openxmlformats.org/officeDocument/2006/relationships/image" Target="../media/image81.png"/><Relationship Id="rId5" Type="http://schemas.openxmlformats.org/officeDocument/2006/relationships/image" Target="../media/image7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8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0.png"/><Relationship Id="rId4" Type="http://schemas.openxmlformats.org/officeDocument/2006/relationships/image" Target="../media/image9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2.png"/><Relationship Id="rId4" Type="http://schemas.openxmlformats.org/officeDocument/2006/relationships/image" Target="../media/image97.png"/><Relationship Id="rId5" Type="http://schemas.openxmlformats.org/officeDocument/2006/relationships/image" Target="../media/image9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Relationship Id="rId4" Type="http://schemas.openxmlformats.org/officeDocument/2006/relationships/hyperlink" Target="http://www.josleys.com/show_gallery.php?galid=325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40.png"/><Relationship Id="rId7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6.png"/><Relationship Id="rId4" Type="http://schemas.openxmlformats.org/officeDocument/2006/relationships/image" Target="../media/image89.png"/><Relationship Id="rId5" Type="http://schemas.openxmlformats.org/officeDocument/2006/relationships/image" Target="../media/image98.png"/><Relationship Id="rId6" Type="http://schemas.openxmlformats.org/officeDocument/2006/relationships/image" Target="../media/image104.png"/><Relationship Id="rId7" Type="http://schemas.openxmlformats.org/officeDocument/2006/relationships/image" Target="../media/image91.png"/><Relationship Id="rId8" Type="http://schemas.openxmlformats.org/officeDocument/2006/relationships/image" Target="../media/image10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5.png"/><Relationship Id="rId4" Type="http://schemas.openxmlformats.org/officeDocument/2006/relationships/image" Target="../media/image110.png"/><Relationship Id="rId5" Type="http://schemas.openxmlformats.org/officeDocument/2006/relationships/image" Target="../media/image112.png"/><Relationship Id="rId6" Type="http://schemas.openxmlformats.org/officeDocument/2006/relationships/image" Target="../media/image109.png"/><Relationship Id="rId7" Type="http://schemas.openxmlformats.org/officeDocument/2006/relationships/image" Target="../media/image103.png"/><Relationship Id="rId8" Type="http://schemas.openxmlformats.org/officeDocument/2006/relationships/image" Target="../media/image10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8.png"/><Relationship Id="rId4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4.png"/><Relationship Id="rId4" Type="http://schemas.openxmlformats.org/officeDocument/2006/relationships/hyperlink" Target="https://arxiv.org/pdf/1210.2354.pdf" TargetMode="External"/><Relationship Id="rId5" Type="http://schemas.openxmlformats.org/officeDocument/2006/relationships/image" Target="../media/image101.png"/><Relationship Id="rId6" Type="http://schemas.openxmlformats.org/officeDocument/2006/relationships/image" Target="../media/image11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arxiv.org/pdf/1210.2354.pdf" TargetMode="External"/><Relationship Id="rId4" Type="http://schemas.openxmlformats.org/officeDocument/2006/relationships/image" Target="../media/image111.png"/><Relationship Id="rId5" Type="http://schemas.openxmlformats.org/officeDocument/2006/relationships/image" Target="../media/image10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arxiv.org/pdf/1705.08039.pdf" TargetMode="External"/><Relationship Id="rId4" Type="http://schemas.openxmlformats.org/officeDocument/2006/relationships/hyperlink" Target="https://arxiv.org/pdf/1705.10359v1.pdf" TargetMode="External"/><Relationship Id="rId5" Type="http://schemas.openxmlformats.org/officeDocument/2006/relationships/hyperlink" Target="http://web.colby.edu/thegeometricviewpoint/category/hyperbolic-geometry/" TargetMode="External"/><Relationship Id="rId6" Type="http://schemas.openxmlformats.org/officeDocument/2006/relationships/hyperlink" Target="https://en.wikipedia.org/wiki/Poincar%C3%A9_disk_model" TargetMode="External"/><Relationship Id="rId7" Type="http://schemas.openxmlformats.org/officeDocument/2006/relationships/hyperlink" Target="https://arxiv.org/pdf/1704.08059.pdf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sma.epfl.ch/~anchpcommon/publications/tensorcompletion.pdf" TargetMode="External"/><Relationship Id="rId4" Type="http://schemas.openxmlformats.org/officeDocument/2006/relationships/hyperlink" Target="https://arxiv.org/pdf/1704.08059.pdf" TargetMode="External"/><Relationship Id="rId5" Type="http://schemas.openxmlformats.org/officeDocument/2006/relationships/hyperlink" Target="http://press.princeton.edu/chapters/absil/Absil_Chap4.pdf" TargetMode="External"/><Relationship Id="rId6" Type="http://schemas.openxmlformats.org/officeDocument/2006/relationships/hyperlink" Target="http://www.maths.dur.ac.uk/Ug/projects/highlights/CM3/Hayter_Hyperbolic_report.pdf" TargetMode="External"/><Relationship Id="rId7" Type="http://schemas.openxmlformats.org/officeDocument/2006/relationships/hyperlink" Target="http://math2.uncc.edu/~frothe/3181all.pdf" TargetMode="External"/><Relationship Id="rId8" Type="http://schemas.openxmlformats.org/officeDocument/2006/relationships/hyperlink" Target="http://www.maths.manchester.ac.uk/~khudian/Teaching/Geometry/GeomRim11/riemgeom11.pdf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sites.uclouvain.be/absil/Publi/OOM_BFG09/Absil_BFG09_08PA_UCL-INMA-2009-043-v2.pdf" TargetMode="External"/><Relationship Id="rId4" Type="http://schemas.openxmlformats.org/officeDocument/2006/relationships/hyperlink" Target="http://www.yaroslavvb.com/papers/amari-why.pdf" TargetMode="External"/><Relationship Id="rId5" Type="http://schemas.openxmlformats.org/officeDocument/2006/relationships/hyperlink" Target="https://perso.uclouvain.be/pa.absil/Talks/IAP_Study_Day_070416_oom_03.pdf" TargetMode="External"/><Relationship Id="rId6" Type="http://schemas.openxmlformats.org/officeDocument/2006/relationships/hyperlink" Target="https://arxiv.org/pdf/1210.2354.pdf" TargetMode="External"/><Relationship Id="rId7" Type="http://schemas.openxmlformats.org/officeDocument/2006/relationships/hyperlink" Target="http://image.diku.dk/MLLab/IG4.php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hyperlink" Target="http://people.csail.mit.edu/torralba/research/LabelMe/wordnet/test.html" TargetMode="External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hyperlink" Target="http://people.csail.mit.edu/torralba/research/LabelMe/wordnet/test.html" TargetMode="External"/><Relationship Id="rId6" Type="http://schemas.openxmlformats.org/officeDocument/2006/relationships/image" Target="../media/image24.png"/><Relationship Id="rId7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647739" y="265872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600"/>
              <a:t>Poincaré Embeddings for</a:t>
            </a:r>
            <a:br>
              <a:rPr lang="en-US" sz="3600"/>
            </a:br>
            <a:r>
              <a:rPr lang="en-US" sz="3600"/>
              <a:t>Learning Hierarchical Representations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647750" y="3989977"/>
            <a:ext cx="10972800" cy="15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Font typeface="Arial"/>
              <a:buNone/>
            </a:pPr>
            <a:r>
              <a:rPr lang="en-US"/>
              <a:t>Krzysztof Kolasiński, 5.09.2017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Word2vec basic ideas - in practice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379250" y="750600"/>
            <a:ext cx="66132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39FDA"/>
                </a:solidFill>
              </a:rPr>
              <a:t>3. Define ultra simple model</a:t>
            </a:r>
            <a:r>
              <a:rPr b="1" lang="en-US" sz="1800">
                <a:solidFill>
                  <a:srgbClr val="139FDA"/>
                </a:solidFill>
              </a:rPr>
              <a:t>:</a:t>
            </a:r>
            <a:endParaRPr b="1" sz="1800">
              <a:solidFill>
                <a:srgbClr val="139FDA"/>
              </a:solidFill>
            </a:endParaRPr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50" y="1298050"/>
            <a:ext cx="610552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500" y="2121513"/>
            <a:ext cx="1561517" cy="4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6800" y="510427"/>
            <a:ext cx="4533601" cy="2475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6"/>
          <p:cNvCxnSpPr/>
          <p:nvPr/>
        </p:nvCxnSpPr>
        <p:spPr>
          <a:xfrm flipH="1">
            <a:off x="3334100" y="2366463"/>
            <a:ext cx="842400" cy="5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6"/>
          <p:cNvCxnSpPr/>
          <p:nvPr/>
        </p:nvCxnSpPr>
        <p:spPr>
          <a:xfrm flipH="1">
            <a:off x="6439200" y="1193050"/>
            <a:ext cx="2204400" cy="410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6" name="Google Shape;18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5300" y="2841374"/>
            <a:ext cx="2373636" cy="8636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26"/>
          <p:cNvCxnSpPr>
            <a:stCxn id="186" idx="1"/>
          </p:cNvCxnSpPr>
          <p:nvPr/>
        </p:nvCxnSpPr>
        <p:spPr>
          <a:xfrm rot="10800000">
            <a:off x="2751600" y="3115406"/>
            <a:ext cx="1643700" cy="15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8" name="Google Shape;18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250" y="4089362"/>
            <a:ext cx="811530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379250" y="3646200"/>
            <a:ext cx="66132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39FDA"/>
                </a:solidFill>
              </a:rPr>
              <a:t>4</a:t>
            </a:r>
            <a:r>
              <a:rPr b="1" lang="en-US" sz="1800">
                <a:solidFill>
                  <a:srgbClr val="139FDA"/>
                </a:solidFill>
              </a:rPr>
              <a:t>. Train model</a:t>
            </a:r>
            <a:endParaRPr b="1" sz="1800">
              <a:solidFill>
                <a:srgbClr val="139FDA"/>
              </a:solidFill>
            </a:endParaRPr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36800" y="4614412"/>
            <a:ext cx="3883345" cy="202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9249" y="4527501"/>
            <a:ext cx="4934650" cy="24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Word2vec basic ideas - in practice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379250" y="750600"/>
            <a:ext cx="66132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39FDA"/>
                </a:solidFill>
              </a:rPr>
              <a:t>5</a:t>
            </a:r>
            <a:r>
              <a:rPr b="1" lang="en-US" sz="1800">
                <a:solidFill>
                  <a:srgbClr val="139FDA"/>
                </a:solidFill>
              </a:rPr>
              <a:t>. Test it!</a:t>
            </a:r>
            <a:endParaRPr b="1" sz="1800">
              <a:solidFill>
                <a:srgbClr val="139FDA"/>
              </a:solidFill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863" y="1290125"/>
            <a:ext cx="5853974" cy="50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9850" y="891025"/>
            <a:ext cx="2557475" cy="2428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7"/>
          <p:cNvCxnSpPr/>
          <p:nvPr/>
        </p:nvCxnSpPr>
        <p:spPr>
          <a:xfrm flipH="1" rot="10800000">
            <a:off x="2599400" y="853275"/>
            <a:ext cx="4479900" cy="2299200"/>
          </a:xfrm>
          <a:prstGeom prst="straightConnector1">
            <a:avLst/>
          </a:prstGeom>
          <a:noFill/>
          <a:ln cap="flat" cmpd="sng" w="19050">
            <a:solidFill>
              <a:srgbClr val="C050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7"/>
          <p:cNvCxnSpPr/>
          <p:nvPr/>
        </p:nvCxnSpPr>
        <p:spPr>
          <a:xfrm>
            <a:off x="2388350" y="3319925"/>
            <a:ext cx="4651500" cy="13500"/>
          </a:xfrm>
          <a:prstGeom prst="straightConnector1">
            <a:avLst/>
          </a:prstGeom>
          <a:noFill/>
          <a:ln cap="flat" cmpd="sng" w="9525">
            <a:solidFill>
              <a:srgbClr val="C0504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27"/>
          <p:cNvSpPr/>
          <p:nvPr/>
        </p:nvSpPr>
        <p:spPr>
          <a:xfrm>
            <a:off x="7055525" y="845400"/>
            <a:ext cx="2557500" cy="2474400"/>
          </a:xfrm>
          <a:prstGeom prst="rect">
            <a:avLst/>
          </a:prstGeom>
          <a:noFill/>
          <a:ln cap="flat" cmpd="sng" w="19050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 txBox="1"/>
          <p:nvPr/>
        </p:nvSpPr>
        <p:spPr>
          <a:xfrm>
            <a:off x="7193625" y="4580500"/>
            <a:ext cx="34434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8761D"/>
                </a:solidFill>
              </a:rPr>
              <a:t>Where is the problem?</a:t>
            </a:r>
            <a:endParaRPr sz="24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Word2vec basic ideas - limitations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379250" y="750600"/>
            <a:ext cx="66132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39FDA"/>
                </a:solidFill>
              </a:rPr>
              <a:t>Where is the problem?</a:t>
            </a:r>
            <a:endParaRPr b="1" sz="1800">
              <a:solidFill>
                <a:srgbClr val="139FDA"/>
              </a:solidFill>
            </a:endParaRPr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925" y="1307490"/>
            <a:ext cx="1561517" cy="4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 txBox="1"/>
          <p:nvPr/>
        </p:nvSpPr>
        <p:spPr>
          <a:xfrm>
            <a:off x="608375" y="1335250"/>
            <a:ext cx="51120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definition of the score is a dot product:</a:t>
            </a:r>
            <a:endParaRPr sz="1800"/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250" y="2663950"/>
            <a:ext cx="5700224" cy="27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/>
        </p:nvSpPr>
        <p:spPr>
          <a:xfrm>
            <a:off x="1114050" y="5420025"/>
            <a:ext cx="3792300" cy="12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In consequence, infinitely separated points may result in same score...</a:t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3599" y="2628512"/>
            <a:ext cx="4004596" cy="406836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9797150" y="3239375"/>
            <a:ext cx="2030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0504D"/>
                </a:solidFill>
              </a:rPr>
              <a:t>note the structure</a:t>
            </a:r>
            <a:endParaRPr>
              <a:solidFill>
                <a:srgbClr val="C0504D"/>
              </a:solidFill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8273200" y="1283800"/>
            <a:ext cx="31446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8761D"/>
                </a:solidFill>
              </a:rPr>
              <a:t>Any ideas for solution?</a:t>
            </a:r>
            <a:endParaRPr sz="1800">
              <a:solidFill>
                <a:srgbClr val="38761D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Word2vec basic ideas - limitations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379250" y="750600"/>
            <a:ext cx="66132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39FDA"/>
                </a:solidFill>
              </a:rPr>
              <a:t>Where is the problem?</a:t>
            </a:r>
            <a:endParaRPr b="1" sz="1800">
              <a:solidFill>
                <a:srgbClr val="139FDA"/>
              </a:solidFill>
            </a:endParaRPr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875" y="2725799"/>
            <a:ext cx="2373636" cy="86366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/>
        </p:nvSpPr>
        <p:spPr>
          <a:xfrm>
            <a:off x="608375" y="1335250"/>
            <a:ext cx="56571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definition of the score is a dot product: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Normalization over all words - this leads to the loss from synonymes:</a:t>
            </a:r>
            <a:endParaRPr sz="1800"/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225" y="1319438"/>
            <a:ext cx="1561517" cy="4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5293625" y="2644025"/>
            <a:ext cx="57201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Consider two similar words, they will lead to the same score hence low p</a:t>
            </a:r>
            <a:r>
              <a:rPr baseline="-25000" lang="en-US" sz="1800">
                <a:solidFill>
                  <a:srgbClr val="C0504D"/>
                </a:solidFill>
              </a:rPr>
              <a:t>ct</a:t>
            </a:r>
            <a:r>
              <a:rPr lang="en-US" sz="1800">
                <a:solidFill>
                  <a:srgbClr val="C0504D"/>
                </a:solidFill>
              </a:rPr>
              <a:t> </a:t>
            </a:r>
            <a:endParaRPr sz="1800">
              <a:solidFill>
                <a:srgbClr val="C0504D"/>
              </a:solidFill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8122150" y="1078450"/>
            <a:ext cx="32631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8761D"/>
                </a:solidFill>
              </a:rPr>
              <a:t>Any ideas for solution?</a:t>
            </a:r>
            <a:endParaRPr sz="18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/>
          <p:nvPr/>
        </p:nvSpPr>
        <p:spPr>
          <a:xfrm>
            <a:off x="1927825" y="3547525"/>
            <a:ext cx="8493600" cy="3184200"/>
          </a:xfrm>
          <a:prstGeom prst="rect">
            <a:avLst/>
          </a:prstGeom>
          <a:noFill/>
          <a:ln cap="flat" cmpd="sng" w="19050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113" y="5052575"/>
            <a:ext cx="7477125" cy="57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Word2vec basic ideas - limitations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379250" y="750600"/>
            <a:ext cx="66132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39FDA"/>
                </a:solidFill>
              </a:rPr>
              <a:t>Possible solutions:</a:t>
            </a:r>
            <a:endParaRPr b="1" sz="1800">
              <a:solidFill>
                <a:srgbClr val="139FDA"/>
              </a:solidFill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608375" y="1335250"/>
            <a:ext cx="75453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Redefine score function, to distance function: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Use sampling (clever one may reject synonyms from sampling):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Use different learning scheme (</a:t>
            </a:r>
            <a:r>
              <a:rPr lang="en-US" sz="1800"/>
              <a:t>discussed</a:t>
            </a:r>
            <a:r>
              <a:rPr lang="en-US" sz="1800"/>
              <a:t> later) e.g. matrix factorization for Poincare embeddings.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4250" y="1295650"/>
            <a:ext cx="2028940" cy="4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1700" y="1722250"/>
            <a:ext cx="3587125" cy="8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/>
        </p:nvSpPr>
        <p:spPr>
          <a:xfrm>
            <a:off x="1959425" y="3555425"/>
            <a:ext cx="8288100" cy="25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Things worth to check:</a:t>
            </a:r>
            <a:endParaRPr sz="1800">
              <a:solidFill>
                <a:srgbClr val="C0504D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Same things may happen in image classification, </a:t>
            </a:r>
            <a:r>
              <a:rPr lang="en-US" sz="1800"/>
              <a:t>maybe a</a:t>
            </a:r>
            <a:r>
              <a:rPr lang="en-US" sz="1800"/>
              <a:t> clever sampling of softmax function is not a bad idea?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are going to use predictive approach for computing word vectors, </a:t>
            </a:r>
            <a:r>
              <a:rPr lang="en-US" sz="1800"/>
              <a:t>however</a:t>
            </a:r>
            <a:r>
              <a:rPr lang="en-US" sz="1800"/>
              <a:t> maybe there is a </a:t>
            </a:r>
            <a:r>
              <a:rPr lang="en-US" sz="1800"/>
              <a:t>possibility</a:t>
            </a:r>
            <a:r>
              <a:rPr lang="en-US" sz="1800"/>
              <a:t> to derive count based method for general distance? Like in the paper below: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1836450" y="2753300"/>
            <a:ext cx="8519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139FDA"/>
                </a:solidFill>
              </a:rPr>
              <a:t>Moving to hyperbolic spaces</a:t>
            </a:r>
            <a:endParaRPr b="1" sz="4800">
              <a:solidFill>
                <a:srgbClr val="1CA4DC"/>
              </a:solidFill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8991250" y="6771100"/>
            <a:ext cx="4551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Poincare embeddings - big picture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268650" y="774300"/>
            <a:ext cx="75453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Use </a:t>
            </a:r>
            <a:r>
              <a:rPr b="1" lang="en-US" sz="1800"/>
              <a:t>distance</a:t>
            </a:r>
            <a:r>
              <a:rPr lang="en-US" sz="1800"/>
              <a:t> function instead of inner product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52" name="Google Shape;2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50" y="1510400"/>
            <a:ext cx="4351124" cy="393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574" y="1328663"/>
            <a:ext cx="7146627" cy="39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 txBox="1"/>
          <p:nvPr/>
        </p:nvSpPr>
        <p:spPr>
          <a:xfrm>
            <a:off x="5601750" y="5451600"/>
            <a:ext cx="57360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Image we want to embed complex tree structure in planar space</a:t>
            </a:r>
            <a:endParaRPr sz="1800">
              <a:solidFill>
                <a:srgbClr val="C0504D"/>
              </a:solidFill>
            </a:endParaRPr>
          </a:p>
        </p:txBody>
      </p:sp>
      <p:cxnSp>
        <p:nvCxnSpPr>
          <p:cNvPr id="255" name="Google Shape;255;p32"/>
          <p:cNvCxnSpPr/>
          <p:nvPr/>
        </p:nvCxnSpPr>
        <p:spPr>
          <a:xfrm rot="10800000">
            <a:off x="8698825" y="719125"/>
            <a:ext cx="63300" cy="1303500"/>
          </a:xfrm>
          <a:prstGeom prst="straightConnector1">
            <a:avLst/>
          </a:prstGeom>
          <a:noFill/>
          <a:ln cap="flat" cmpd="sng" w="19050">
            <a:solidFill>
              <a:srgbClr val="C0504D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56" name="Google Shape;256;p32"/>
          <p:cNvCxnSpPr/>
          <p:nvPr/>
        </p:nvCxnSpPr>
        <p:spPr>
          <a:xfrm>
            <a:off x="8698925" y="726875"/>
            <a:ext cx="276300" cy="1050600"/>
          </a:xfrm>
          <a:prstGeom prst="straightConnector1">
            <a:avLst/>
          </a:prstGeom>
          <a:noFill/>
          <a:ln cap="flat" cmpd="sng" w="19050">
            <a:solidFill>
              <a:srgbClr val="C0504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7" name="Google Shape;257;p32"/>
          <p:cNvSpPr txBox="1"/>
          <p:nvPr/>
        </p:nvSpPr>
        <p:spPr>
          <a:xfrm>
            <a:off x="7237250" y="387300"/>
            <a:ext cx="37134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C0504D"/>
                </a:solidFill>
              </a:rPr>
              <a:t>In Euclidean space those things are close</a:t>
            </a:r>
            <a:endParaRPr i="1">
              <a:solidFill>
                <a:srgbClr val="C0504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Poincare embeddings - </a:t>
            </a:r>
            <a:r>
              <a:rPr lang="en-US" sz="3000">
                <a:solidFill>
                  <a:srgbClr val="139FDA"/>
                </a:solidFill>
              </a:rPr>
              <a:t>big picture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263" name="Google Shape;263;p33"/>
          <p:cNvSpPr txBox="1"/>
          <p:nvPr/>
        </p:nvSpPr>
        <p:spPr>
          <a:xfrm>
            <a:off x="268650" y="774300"/>
            <a:ext cx="75453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idea is to use the </a:t>
            </a:r>
            <a:r>
              <a:rPr b="1" lang="en-US" sz="1800"/>
              <a:t>hyperbolic</a:t>
            </a:r>
            <a:r>
              <a:rPr lang="en-US" sz="1800"/>
              <a:t> space instead </a:t>
            </a:r>
            <a:r>
              <a:rPr b="1" lang="en-US" sz="1800"/>
              <a:t>euclidean</a:t>
            </a:r>
            <a:r>
              <a:rPr lang="en-US" sz="1800"/>
              <a:t> one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1506900"/>
            <a:ext cx="4169374" cy="3767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1975" y="1328675"/>
            <a:ext cx="4169375" cy="42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/>
        </p:nvSpPr>
        <p:spPr>
          <a:xfrm>
            <a:off x="3397400" y="1106125"/>
            <a:ext cx="4551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3"/>
          <p:cNvSpPr txBox="1"/>
          <p:nvPr/>
        </p:nvSpPr>
        <p:spPr>
          <a:xfrm>
            <a:off x="873529" y="5184323"/>
            <a:ext cx="2575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Euclidean space</a:t>
            </a:r>
            <a:endParaRPr sz="1800"/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2974" y="1436462"/>
            <a:ext cx="4296051" cy="415097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/>
        </p:nvSpPr>
        <p:spPr>
          <a:xfrm>
            <a:off x="1303650" y="5651975"/>
            <a:ext cx="88491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In Poincare model of hyperbolic space: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circle represents the surface of infinite area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Geodesics are circles perpendicular to the boundaries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Example of non-euclidean geometry: violation of 5th </a:t>
            </a:r>
            <a:r>
              <a:rPr lang="en-US"/>
              <a:t>Euclid's</a:t>
            </a:r>
            <a:r>
              <a:rPr lang="en-US"/>
              <a:t> postulate: the </a:t>
            </a:r>
            <a:r>
              <a:rPr lang="en-US"/>
              <a:t>parallel</a:t>
            </a:r>
            <a:r>
              <a:rPr lang="en-US"/>
              <a:t> postulate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can be viewed as </a:t>
            </a:r>
            <a:r>
              <a:rPr lang="en-US"/>
              <a:t>continuous</a:t>
            </a:r>
            <a:r>
              <a:rPr lang="en-US"/>
              <a:t> version of discrete trees</a:t>
            </a:r>
            <a:endParaRPr/>
          </a:p>
        </p:txBody>
      </p:sp>
      <p:sp>
        <p:nvSpPr>
          <p:cNvPr id="270" name="Google Shape;270;p33"/>
          <p:cNvSpPr txBox="1"/>
          <p:nvPr/>
        </p:nvSpPr>
        <p:spPr>
          <a:xfrm>
            <a:off x="9315200" y="1001750"/>
            <a:ext cx="14853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“</a:t>
            </a:r>
            <a:r>
              <a:rPr lang="en-US" sz="1800"/>
              <a:t>hypertree“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Poincare embeddings - </a:t>
            </a:r>
            <a:r>
              <a:rPr lang="en-US" sz="3000">
                <a:solidFill>
                  <a:srgbClr val="139FDA"/>
                </a:solidFill>
              </a:rPr>
              <a:t>big picture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268650" y="774300"/>
            <a:ext cx="75453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idea is to use the </a:t>
            </a:r>
            <a:r>
              <a:rPr b="1" lang="en-US" sz="1800"/>
              <a:t>hyperbolic</a:t>
            </a:r>
            <a:r>
              <a:rPr lang="en-US" sz="1800"/>
              <a:t> space instead </a:t>
            </a:r>
            <a:r>
              <a:rPr b="1" lang="en-US" sz="1800"/>
              <a:t>euclidean</a:t>
            </a:r>
            <a:r>
              <a:rPr lang="en-US" sz="1800"/>
              <a:t> one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975" y="1328675"/>
            <a:ext cx="4169375" cy="42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 txBox="1"/>
          <p:nvPr/>
        </p:nvSpPr>
        <p:spPr>
          <a:xfrm>
            <a:off x="3397400" y="1106125"/>
            <a:ext cx="4551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4"/>
          <p:cNvSpPr txBox="1"/>
          <p:nvPr/>
        </p:nvSpPr>
        <p:spPr>
          <a:xfrm>
            <a:off x="1197451" y="5184325"/>
            <a:ext cx="17496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from </a:t>
            </a:r>
            <a:r>
              <a:rPr b="1" lang="en-US" sz="1800" u="sng">
                <a:solidFill>
                  <a:schemeClr val="hlink"/>
                </a:solidFill>
                <a:hlinkClick r:id="rId4"/>
              </a:rPr>
              <a:t>Escher</a:t>
            </a:r>
            <a:r>
              <a:rPr b="1" lang="en-US" sz="1800"/>
              <a:t>: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each fish has the same area</a:t>
            </a:r>
            <a:endParaRPr sz="1800"/>
          </a:p>
        </p:txBody>
      </p:sp>
      <p:pic>
        <p:nvPicPr>
          <p:cNvPr id="280" name="Google Shape;28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2974" y="1436462"/>
            <a:ext cx="4296051" cy="4150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627" y="1305025"/>
            <a:ext cx="3770447" cy="373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92775" y="69625"/>
            <a:ext cx="6457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Poincare embeddings - </a:t>
            </a:r>
            <a:r>
              <a:rPr lang="en-US" sz="3000">
                <a:solidFill>
                  <a:srgbClr val="139FDA"/>
                </a:solidFill>
              </a:rPr>
              <a:t>big picture</a:t>
            </a:r>
            <a:endParaRPr b="1" sz="3000">
              <a:solidFill>
                <a:srgbClr val="1CA4DC"/>
              </a:solidFill>
            </a:endParaRPr>
          </a:p>
        </p:txBody>
      </p:sp>
      <p:pic>
        <p:nvPicPr>
          <p:cNvPr id="287" name="Google Shape;2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71" y="1327137"/>
            <a:ext cx="4296051" cy="4150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1363" y="982625"/>
            <a:ext cx="5082297" cy="8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5"/>
          <p:cNvSpPr txBox="1"/>
          <p:nvPr/>
        </p:nvSpPr>
        <p:spPr>
          <a:xfrm>
            <a:off x="4969675" y="481775"/>
            <a:ext cx="6360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Distance in disc model is given by equation:</a:t>
            </a:r>
            <a:endParaRPr sz="1800">
              <a:solidFill>
                <a:srgbClr val="C0504D"/>
              </a:solidFill>
            </a:endParaRPr>
          </a:p>
        </p:txBody>
      </p:sp>
      <p:sp>
        <p:nvSpPr>
          <p:cNvPr id="290" name="Google Shape;290;p35"/>
          <p:cNvSpPr txBox="1"/>
          <p:nvPr/>
        </p:nvSpPr>
        <p:spPr>
          <a:xfrm>
            <a:off x="4969675" y="1853375"/>
            <a:ext cx="6360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The authors provide optimization method</a:t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0172" y="2343275"/>
            <a:ext cx="7204678" cy="221283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5"/>
          <p:cNvSpPr txBox="1"/>
          <p:nvPr/>
        </p:nvSpPr>
        <p:spPr>
          <a:xfrm>
            <a:off x="4969675" y="4672775"/>
            <a:ext cx="6360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Which simplifies to:</a:t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0175" y="5132273"/>
            <a:ext cx="7204675" cy="166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800" y="6077425"/>
            <a:ext cx="3963293" cy="53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35"/>
          <p:cNvCxnSpPr/>
          <p:nvPr/>
        </p:nvCxnSpPr>
        <p:spPr>
          <a:xfrm>
            <a:off x="4550925" y="6391850"/>
            <a:ext cx="1517100" cy="55200"/>
          </a:xfrm>
          <a:prstGeom prst="straightConnector1">
            <a:avLst/>
          </a:prstGeom>
          <a:noFill/>
          <a:ln cap="flat" cmpd="sng" w="28575">
            <a:solidFill>
              <a:srgbClr val="C0504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Content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713899" y="1741216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Introduction with word embeddings</a:t>
            </a:r>
            <a:endParaRPr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What’s wrong with w2v?</a:t>
            </a:r>
            <a:endParaRPr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The need of hyperbolic spaces</a:t>
            </a:r>
            <a:endParaRPr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Understanding Poincare embeddings</a:t>
            </a:r>
            <a:endParaRPr sz="2400"/>
          </a:p>
          <a:p>
            <a:pPr indent="0" lvl="0" marL="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0" lang="en-US" sz="3000">
                <a:solidFill>
                  <a:srgbClr val="139FDA"/>
                </a:solidFill>
              </a:rPr>
              <a:t>Disclaimer</a:t>
            </a:r>
            <a:endParaRPr sz="3000">
              <a:solidFill>
                <a:srgbClr val="139FDA"/>
              </a:solidFill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Not expert in Riemannian optimization methods</a:t>
            </a:r>
            <a:endParaRPr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Quite hard mathematics behind </a:t>
            </a:r>
            <a:endParaRPr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My point of view on some problems, not stated in literature</a:t>
            </a:r>
            <a:endParaRPr sz="2400"/>
          </a:p>
          <a:p>
            <a:pPr indent="0" lvl="0" marL="0" marR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Poincare embeddings - </a:t>
            </a:r>
            <a:r>
              <a:rPr lang="en-US" sz="3000">
                <a:solidFill>
                  <a:srgbClr val="139FDA"/>
                </a:solidFill>
              </a:rPr>
              <a:t>big picture</a:t>
            </a:r>
            <a:endParaRPr b="1" sz="3000">
              <a:solidFill>
                <a:srgbClr val="1CA4DC"/>
              </a:solidFill>
            </a:endParaRPr>
          </a:p>
        </p:txBody>
      </p:sp>
      <p:pic>
        <p:nvPicPr>
          <p:cNvPr id="301" name="Google Shape;3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176" y="2807351"/>
            <a:ext cx="5209700" cy="8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6"/>
          <p:cNvSpPr txBox="1"/>
          <p:nvPr/>
        </p:nvSpPr>
        <p:spPr>
          <a:xfrm>
            <a:off x="362775" y="606925"/>
            <a:ext cx="6360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The basic algorithm for Keras would be:</a:t>
            </a:r>
            <a:endParaRPr sz="1800">
              <a:solidFill>
                <a:srgbClr val="C0504D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1800"/>
              <a:buAutoNum type="arabicPeriod"/>
            </a:pPr>
            <a:r>
              <a:rPr lang="en-US" sz="1800">
                <a:solidFill>
                  <a:srgbClr val="C0504D"/>
                </a:solidFill>
              </a:rPr>
              <a:t>Take w2v simple model</a:t>
            </a:r>
            <a:endParaRPr sz="1800">
              <a:solidFill>
                <a:srgbClr val="C0504D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1800"/>
              <a:buAutoNum type="arabicPeriod"/>
            </a:pPr>
            <a:r>
              <a:rPr lang="en-US" sz="1800">
                <a:solidFill>
                  <a:srgbClr val="C0504D"/>
                </a:solidFill>
              </a:rPr>
              <a:t>Replace inner product with distance </a:t>
            </a:r>
            <a:endParaRPr sz="1800">
              <a:solidFill>
                <a:srgbClr val="C0504D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1800"/>
              <a:buAutoNum type="arabicPeriod"/>
            </a:pPr>
            <a:r>
              <a:rPr lang="en-US" sz="1800">
                <a:solidFill>
                  <a:srgbClr val="C0504D"/>
                </a:solidFill>
              </a:rPr>
              <a:t>Compute sampling</a:t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1800"/>
              <a:buAutoNum type="arabicPeriod"/>
            </a:pPr>
            <a:r>
              <a:rPr lang="en-US" sz="1800">
                <a:solidFill>
                  <a:srgbClr val="C0504D"/>
                </a:solidFill>
              </a:rPr>
              <a:t>Compute gradients with SGD,</a:t>
            </a:r>
            <a:br>
              <a:rPr lang="en-US" sz="1800">
                <a:solidFill>
                  <a:srgbClr val="C0504D"/>
                </a:solidFill>
              </a:rPr>
            </a:br>
            <a:r>
              <a:rPr lang="en-US" sz="1800">
                <a:solidFill>
                  <a:srgbClr val="C0504D"/>
                </a:solidFill>
              </a:rPr>
              <a:t>multiply it by factor and project </a:t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303" name="Google Shape;30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4175" y="531650"/>
            <a:ext cx="6105525" cy="222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36"/>
          <p:cNvCxnSpPr/>
          <p:nvPr/>
        </p:nvCxnSpPr>
        <p:spPr>
          <a:xfrm flipH="1" rot="10800000">
            <a:off x="3444800" y="1026950"/>
            <a:ext cx="2030400" cy="36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5" name="Google Shape;30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4175" y="3887050"/>
            <a:ext cx="3587125" cy="85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36"/>
          <p:cNvCxnSpPr>
            <a:endCxn id="301" idx="1"/>
          </p:cNvCxnSpPr>
          <p:nvPr/>
        </p:nvCxnSpPr>
        <p:spPr>
          <a:xfrm>
            <a:off x="4250776" y="1864389"/>
            <a:ext cx="1553400" cy="136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36"/>
          <p:cNvCxnSpPr/>
          <p:nvPr/>
        </p:nvCxnSpPr>
        <p:spPr>
          <a:xfrm>
            <a:off x="2949300" y="2040725"/>
            <a:ext cx="2802600" cy="2170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8" name="Google Shape;30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2350" y="4926000"/>
            <a:ext cx="4345662" cy="85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36"/>
          <p:cNvCxnSpPr/>
          <p:nvPr/>
        </p:nvCxnSpPr>
        <p:spPr>
          <a:xfrm>
            <a:off x="2931250" y="3539625"/>
            <a:ext cx="1329600" cy="138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36"/>
          <p:cNvSpPr txBox="1"/>
          <p:nvPr/>
        </p:nvSpPr>
        <p:spPr>
          <a:xfrm>
            <a:off x="2030525" y="5751875"/>
            <a:ext cx="4487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C0504D"/>
                </a:solidFill>
              </a:rPr>
              <a:t>This step requires writing custom optimizer or extending existing one, but that is simple</a:t>
            </a:r>
            <a:endParaRPr i="1">
              <a:solidFill>
                <a:srgbClr val="C0504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Poincare embeddings - results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316" name="Google Shape;316;p37"/>
          <p:cNvSpPr txBox="1"/>
          <p:nvPr/>
        </p:nvSpPr>
        <p:spPr>
          <a:xfrm>
            <a:off x="362775" y="606925"/>
            <a:ext cx="6360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Selected results:</a:t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317" name="Google Shape;3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125" y="1144225"/>
            <a:ext cx="10133575" cy="540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8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Poincare embeddings - results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323" name="Google Shape;323;p38"/>
          <p:cNvSpPr txBox="1"/>
          <p:nvPr/>
        </p:nvSpPr>
        <p:spPr>
          <a:xfrm>
            <a:off x="362775" y="606925"/>
            <a:ext cx="6360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Selected results: on </a:t>
            </a:r>
            <a:r>
              <a:rPr b="1" lang="en-US" sz="1800">
                <a:solidFill>
                  <a:srgbClr val="C0504D"/>
                </a:solidFill>
              </a:rPr>
              <a:t>mammal</a:t>
            </a:r>
            <a:r>
              <a:rPr lang="en-US" sz="1800">
                <a:solidFill>
                  <a:srgbClr val="C0504D"/>
                </a:solidFill>
              </a:rPr>
              <a:t> sub-tree</a:t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324" name="Google Shape;3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4" y="1171900"/>
            <a:ext cx="8485451" cy="451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1125" y="69626"/>
            <a:ext cx="2278674" cy="231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8"/>
          <p:cNvSpPr txBox="1"/>
          <p:nvPr/>
        </p:nvSpPr>
        <p:spPr>
          <a:xfrm>
            <a:off x="9377025" y="2480900"/>
            <a:ext cx="2466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0504D"/>
                </a:solidFill>
              </a:rPr>
              <a:t>compare with </a:t>
            </a:r>
            <a:r>
              <a:rPr b="1" lang="en-US">
                <a:solidFill>
                  <a:srgbClr val="C0504D"/>
                </a:solidFill>
              </a:rPr>
              <a:t>that thing</a:t>
            </a:r>
            <a:r>
              <a:rPr lang="en-US">
                <a:solidFill>
                  <a:srgbClr val="C0504D"/>
                </a:solidFill>
              </a:rPr>
              <a:t> obtained with inner product</a:t>
            </a:r>
            <a:endParaRPr>
              <a:solidFill>
                <a:srgbClr val="C0504D"/>
              </a:solidFill>
            </a:endParaRPr>
          </a:p>
        </p:txBody>
      </p:sp>
      <p:pic>
        <p:nvPicPr>
          <p:cNvPr id="327" name="Google Shape;32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64375" y="3273325"/>
            <a:ext cx="3219900" cy="296251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8"/>
          <p:cNvSpPr txBox="1"/>
          <p:nvPr/>
        </p:nvSpPr>
        <p:spPr>
          <a:xfrm>
            <a:off x="9420813" y="6273325"/>
            <a:ext cx="23793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0504D"/>
                </a:solidFill>
              </a:rPr>
              <a:t>compare with example generated hypertree</a:t>
            </a:r>
            <a:endParaRPr>
              <a:solidFill>
                <a:srgbClr val="C0504D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/>
          <p:nvPr>
            <p:ph type="title"/>
          </p:nvPr>
        </p:nvSpPr>
        <p:spPr>
          <a:xfrm>
            <a:off x="1836450" y="2753300"/>
            <a:ext cx="8519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139FDA"/>
                </a:solidFill>
              </a:rPr>
              <a:t>Understanding Poincare embeddings</a:t>
            </a:r>
            <a:endParaRPr b="1" sz="4800">
              <a:solidFill>
                <a:srgbClr val="1CA4DC"/>
              </a:solidFill>
            </a:endParaRPr>
          </a:p>
        </p:txBody>
      </p:sp>
      <p:sp>
        <p:nvSpPr>
          <p:cNvPr id="334" name="Google Shape;334;p39"/>
          <p:cNvSpPr txBox="1"/>
          <p:nvPr/>
        </p:nvSpPr>
        <p:spPr>
          <a:xfrm>
            <a:off x="8991250" y="6771100"/>
            <a:ext cx="4551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Understanding </a:t>
            </a:r>
            <a:r>
              <a:rPr lang="en-US" sz="3000">
                <a:solidFill>
                  <a:srgbClr val="139FDA"/>
                </a:solidFill>
              </a:rPr>
              <a:t>Poincare embeddings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340" name="Google Shape;340;p40"/>
          <p:cNvSpPr txBox="1"/>
          <p:nvPr/>
        </p:nvSpPr>
        <p:spPr>
          <a:xfrm>
            <a:off x="3397400" y="1106125"/>
            <a:ext cx="4551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0"/>
          <p:cNvSpPr txBox="1"/>
          <p:nvPr/>
        </p:nvSpPr>
        <p:spPr>
          <a:xfrm>
            <a:off x="362775" y="606925"/>
            <a:ext cx="84627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We are going to answer the following questions (with limited number of math)</a:t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342" name="Google Shape;3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900" y="1191530"/>
            <a:ext cx="2610050" cy="25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0"/>
          <p:cNvSpPr txBox="1"/>
          <p:nvPr/>
        </p:nvSpPr>
        <p:spPr>
          <a:xfrm>
            <a:off x="4195900" y="2694225"/>
            <a:ext cx="62814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What is natural gradient ?</a:t>
            </a:r>
            <a:endParaRPr sz="1800"/>
          </a:p>
        </p:txBody>
      </p:sp>
      <p:sp>
        <p:nvSpPr>
          <p:cNvPr id="344" name="Google Shape;344;p40"/>
          <p:cNvSpPr txBox="1"/>
          <p:nvPr/>
        </p:nvSpPr>
        <p:spPr>
          <a:xfrm>
            <a:off x="4181875" y="1574575"/>
            <a:ext cx="62814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Why the shortest path is not the straight one?</a:t>
            </a:r>
            <a:endParaRPr sz="1800"/>
          </a:p>
        </p:txBody>
      </p:sp>
      <p:sp>
        <p:nvSpPr>
          <p:cNvPr id="345" name="Google Shape;345;p40"/>
          <p:cNvSpPr txBox="1"/>
          <p:nvPr/>
        </p:nvSpPr>
        <p:spPr>
          <a:xfrm>
            <a:off x="4181875" y="2107975"/>
            <a:ext cx="62814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What is a metric space ?</a:t>
            </a:r>
            <a:endParaRPr sz="1800"/>
          </a:p>
        </p:txBody>
      </p:sp>
      <p:sp>
        <p:nvSpPr>
          <p:cNvPr id="346" name="Google Shape;346;p40"/>
          <p:cNvSpPr txBox="1"/>
          <p:nvPr/>
        </p:nvSpPr>
        <p:spPr>
          <a:xfrm>
            <a:off x="4195900" y="3227625"/>
            <a:ext cx="62814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What is blablabla ...</a:t>
            </a:r>
            <a:endParaRPr sz="1800"/>
          </a:p>
        </p:txBody>
      </p:sp>
      <p:sp>
        <p:nvSpPr>
          <p:cNvPr id="347" name="Google Shape;347;p40"/>
          <p:cNvSpPr txBox="1"/>
          <p:nvPr/>
        </p:nvSpPr>
        <p:spPr>
          <a:xfrm>
            <a:off x="3397400" y="4509725"/>
            <a:ext cx="59055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504D"/>
                </a:solidFill>
              </a:rPr>
              <a:t>For now let’s us assume that we know what is Poincare model of hyperbolic space</a:t>
            </a:r>
            <a:endParaRPr sz="2400">
              <a:solidFill>
                <a:srgbClr val="C0504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Understanding Poincare embeddings: Euclidean space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353" name="Google Shape;353;p41"/>
          <p:cNvSpPr txBox="1"/>
          <p:nvPr/>
        </p:nvSpPr>
        <p:spPr>
          <a:xfrm>
            <a:off x="3397400" y="1106125"/>
            <a:ext cx="4551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1"/>
          <p:cNvSpPr txBox="1"/>
          <p:nvPr/>
        </p:nvSpPr>
        <p:spPr>
          <a:xfrm>
            <a:off x="362775" y="606925"/>
            <a:ext cx="84627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Consider following problem</a:t>
            </a:r>
            <a:r>
              <a:rPr lang="en-US" sz="1800">
                <a:solidFill>
                  <a:srgbClr val="C0504D"/>
                </a:solidFill>
              </a:rPr>
              <a:t> (check out the paper in the link!!!)</a:t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355" name="Google Shape;3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0350" y="1106125"/>
            <a:ext cx="3089250" cy="6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1"/>
          <p:cNvSpPr txBox="1"/>
          <p:nvPr/>
        </p:nvSpPr>
        <p:spPr>
          <a:xfrm>
            <a:off x="2717900" y="1710800"/>
            <a:ext cx="59889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Find minimum of that function using gradient descent</a:t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357" name="Google Shape;35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1000" y="2289263"/>
            <a:ext cx="4509175" cy="7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1"/>
          <p:cNvSpPr txBox="1"/>
          <p:nvPr/>
        </p:nvSpPr>
        <p:spPr>
          <a:xfrm>
            <a:off x="127100" y="2930000"/>
            <a:ext cx="9867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Let’s re-parameterize our problem with following mapping: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5175" y="3461625"/>
            <a:ext cx="2336400" cy="9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8324" y="3607070"/>
            <a:ext cx="4756875" cy="58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41"/>
          <p:cNvCxnSpPr/>
          <p:nvPr/>
        </p:nvCxnSpPr>
        <p:spPr>
          <a:xfrm flipH="1" rot="10800000">
            <a:off x="4408725" y="3871450"/>
            <a:ext cx="1272000" cy="23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" name="Google Shape;362;p41"/>
          <p:cNvSpPr txBox="1"/>
          <p:nvPr/>
        </p:nvSpPr>
        <p:spPr>
          <a:xfrm>
            <a:off x="127100" y="4454000"/>
            <a:ext cx="9867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Our gradients will change with new parametrization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363" name="Google Shape;363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01550" y="5133500"/>
            <a:ext cx="3221611" cy="6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9325" y="5812988"/>
            <a:ext cx="4509175" cy="77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Google Shape;365;p41"/>
          <p:cNvCxnSpPr/>
          <p:nvPr/>
        </p:nvCxnSpPr>
        <p:spPr>
          <a:xfrm rot="10800000">
            <a:off x="3207775" y="6154725"/>
            <a:ext cx="5119800" cy="15900"/>
          </a:xfrm>
          <a:prstGeom prst="straightConnector1">
            <a:avLst/>
          </a:prstGeom>
          <a:noFill/>
          <a:ln cap="flat" cmpd="sng" w="28575">
            <a:solidFill>
              <a:srgbClr val="C0504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41"/>
          <p:cNvSpPr txBox="1"/>
          <p:nvPr/>
        </p:nvSpPr>
        <p:spPr>
          <a:xfrm>
            <a:off x="8525100" y="5978000"/>
            <a:ext cx="30261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This is no more valid</a:t>
            </a:r>
            <a:endParaRPr sz="1800">
              <a:solidFill>
                <a:srgbClr val="C0504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/>
          <p:nvPr>
            <p:ph type="title"/>
          </p:nvPr>
        </p:nvSpPr>
        <p:spPr>
          <a:xfrm>
            <a:off x="92775" y="69625"/>
            <a:ext cx="11063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Understanding Poincare embeddings: Riemannian space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372" name="Google Shape;372;p42"/>
          <p:cNvSpPr txBox="1"/>
          <p:nvPr/>
        </p:nvSpPr>
        <p:spPr>
          <a:xfrm>
            <a:off x="3397400" y="1106125"/>
            <a:ext cx="4551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2"/>
          <p:cNvSpPr txBox="1"/>
          <p:nvPr/>
        </p:nvSpPr>
        <p:spPr>
          <a:xfrm>
            <a:off x="362775" y="606925"/>
            <a:ext cx="84627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We are going to derive general stochastic gradient descent for arbitrary spaces</a:t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</p:txBody>
      </p:sp>
      <p:sp>
        <p:nvSpPr>
          <p:cNvPr id="374" name="Google Shape;374;p42"/>
          <p:cNvSpPr txBox="1"/>
          <p:nvPr/>
        </p:nvSpPr>
        <p:spPr>
          <a:xfrm>
            <a:off x="362775" y="1108350"/>
            <a:ext cx="9867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In Euclidean space the (x, y) coordinate system is orthonormal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375" name="Google Shape;3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713" y="1787850"/>
            <a:ext cx="2133525" cy="17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8550" y="2098275"/>
            <a:ext cx="5012780" cy="5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2"/>
          <p:cNvSpPr txBox="1"/>
          <p:nvPr/>
        </p:nvSpPr>
        <p:spPr>
          <a:xfrm>
            <a:off x="3942550" y="1637125"/>
            <a:ext cx="4551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infinitesimal translation is given by</a:t>
            </a:r>
            <a:endParaRPr sz="1800"/>
          </a:p>
        </p:txBody>
      </p:sp>
      <p:sp>
        <p:nvSpPr>
          <p:cNvPr id="378" name="Google Shape;378;p42"/>
          <p:cNvSpPr txBox="1"/>
          <p:nvPr/>
        </p:nvSpPr>
        <p:spPr>
          <a:xfrm>
            <a:off x="4013650" y="2635575"/>
            <a:ext cx="4551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With squared length - “the interval”: </a:t>
            </a:r>
            <a:endParaRPr sz="1800"/>
          </a:p>
        </p:txBody>
      </p:sp>
      <p:pic>
        <p:nvPicPr>
          <p:cNvPr id="379" name="Google Shape;37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80775" y="756348"/>
            <a:ext cx="2029350" cy="7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000" y="4168520"/>
            <a:ext cx="5341699" cy="11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2"/>
          <p:cNvSpPr txBox="1"/>
          <p:nvPr/>
        </p:nvSpPr>
        <p:spPr>
          <a:xfrm>
            <a:off x="205450" y="3710875"/>
            <a:ext cx="61944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increment in x by change in transformed frame</a:t>
            </a:r>
            <a:endParaRPr sz="1800"/>
          </a:p>
        </p:txBody>
      </p:sp>
      <p:cxnSp>
        <p:nvCxnSpPr>
          <p:cNvPr id="382" name="Google Shape;382;p42"/>
          <p:cNvCxnSpPr/>
          <p:nvPr/>
        </p:nvCxnSpPr>
        <p:spPr>
          <a:xfrm>
            <a:off x="1891650" y="5296950"/>
            <a:ext cx="908700" cy="0"/>
          </a:xfrm>
          <a:prstGeom prst="straightConnector1">
            <a:avLst/>
          </a:prstGeom>
          <a:noFill/>
          <a:ln cap="flat" cmpd="sng" w="19050">
            <a:solidFill>
              <a:srgbClr val="C0504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" name="Google Shape;383;p42"/>
          <p:cNvSpPr txBox="1"/>
          <p:nvPr/>
        </p:nvSpPr>
        <p:spPr>
          <a:xfrm>
            <a:off x="2201850" y="5189176"/>
            <a:ext cx="3594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0504D"/>
                </a:solidFill>
              </a:rPr>
              <a:t>x</a:t>
            </a:r>
            <a:endParaRPr b="1">
              <a:solidFill>
                <a:srgbClr val="C0504D"/>
              </a:solidFill>
            </a:endParaRPr>
          </a:p>
        </p:txBody>
      </p:sp>
      <p:pic>
        <p:nvPicPr>
          <p:cNvPr id="384" name="Google Shape;38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1549" y="5649425"/>
            <a:ext cx="8468828" cy="79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2314625" y="6410100"/>
            <a:ext cx="74508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from this we can compute interval in new coordinate frames</a:t>
            </a:r>
            <a:r>
              <a:rPr lang="en-US" sz="1800">
                <a:solidFill>
                  <a:srgbClr val="C0504D"/>
                </a:solidFill>
              </a:rPr>
              <a:t> </a:t>
            </a:r>
            <a:endParaRPr sz="1800">
              <a:solidFill>
                <a:srgbClr val="C0504D"/>
              </a:solidFill>
            </a:endParaRPr>
          </a:p>
        </p:txBody>
      </p:sp>
      <p:sp>
        <p:nvSpPr>
          <p:cNvPr id="386" name="Google Shape;386;p42"/>
          <p:cNvSpPr txBox="1"/>
          <p:nvPr/>
        </p:nvSpPr>
        <p:spPr>
          <a:xfrm>
            <a:off x="9726050" y="1495550"/>
            <a:ext cx="21336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0504D"/>
                </a:solidFill>
              </a:rPr>
              <a:t>polar coordinates</a:t>
            </a:r>
            <a:endParaRPr>
              <a:solidFill>
                <a:srgbClr val="C0504D"/>
              </a:solidFill>
            </a:endParaRPr>
          </a:p>
        </p:txBody>
      </p:sp>
      <p:pic>
        <p:nvPicPr>
          <p:cNvPr id="387" name="Google Shape;387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72950" y="3062300"/>
            <a:ext cx="3998384" cy="6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"/>
          <p:cNvSpPr txBox="1"/>
          <p:nvPr>
            <p:ph type="title"/>
          </p:nvPr>
        </p:nvSpPr>
        <p:spPr>
          <a:xfrm>
            <a:off x="92775" y="69625"/>
            <a:ext cx="11063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Understanding Poincare embeddings: Riemannian space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393" name="Google Shape;393;p43"/>
          <p:cNvSpPr txBox="1"/>
          <p:nvPr/>
        </p:nvSpPr>
        <p:spPr>
          <a:xfrm>
            <a:off x="3397400" y="1106125"/>
            <a:ext cx="4551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3"/>
          <p:cNvSpPr txBox="1"/>
          <p:nvPr/>
        </p:nvSpPr>
        <p:spPr>
          <a:xfrm>
            <a:off x="362775" y="606925"/>
            <a:ext cx="84627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We are going to derive general stochastic gradient descent for arbitrary spaces</a:t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</p:txBody>
      </p:sp>
      <p:sp>
        <p:nvSpPr>
          <p:cNvPr id="395" name="Google Shape;395;p43"/>
          <p:cNvSpPr txBox="1"/>
          <p:nvPr/>
        </p:nvSpPr>
        <p:spPr>
          <a:xfrm>
            <a:off x="410850" y="1047875"/>
            <a:ext cx="4551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With squared length - “the interval”: </a:t>
            </a:r>
            <a:endParaRPr sz="1800"/>
          </a:p>
        </p:txBody>
      </p:sp>
      <p:pic>
        <p:nvPicPr>
          <p:cNvPr id="396" name="Google Shape;3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0775" y="756348"/>
            <a:ext cx="2029350" cy="7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574" y="1943450"/>
            <a:ext cx="8468828" cy="79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3"/>
          <p:cNvSpPr txBox="1"/>
          <p:nvPr/>
        </p:nvSpPr>
        <p:spPr>
          <a:xfrm>
            <a:off x="9726050" y="1495550"/>
            <a:ext cx="21336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0504D"/>
                </a:solidFill>
              </a:rPr>
              <a:t>polar coordinates</a:t>
            </a:r>
            <a:endParaRPr>
              <a:solidFill>
                <a:srgbClr val="C0504D"/>
              </a:solidFill>
            </a:endParaRPr>
          </a:p>
        </p:txBody>
      </p:sp>
      <p:pic>
        <p:nvPicPr>
          <p:cNvPr id="399" name="Google Shape;39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6300" y="1106125"/>
            <a:ext cx="3900776" cy="66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3"/>
          <p:cNvCxnSpPr/>
          <p:nvPr/>
        </p:nvCxnSpPr>
        <p:spPr>
          <a:xfrm flipH="1">
            <a:off x="1769900" y="1437588"/>
            <a:ext cx="2696400" cy="46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1" name="Google Shape;40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916700"/>
            <a:ext cx="11887200" cy="930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41750" y="4021327"/>
            <a:ext cx="2411999" cy="930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43"/>
          <p:cNvCxnSpPr/>
          <p:nvPr/>
        </p:nvCxnSpPr>
        <p:spPr>
          <a:xfrm>
            <a:off x="5333125" y="3816150"/>
            <a:ext cx="2875800" cy="229200"/>
          </a:xfrm>
          <a:prstGeom prst="straightConnector1">
            <a:avLst/>
          </a:prstGeom>
          <a:noFill/>
          <a:ln cap="flat" cmpd="sng" w="28575">
            <a:solidFill>
              <a:srgbClr val="C050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43"/>
          <p:cNvCxnSpPr/>
          <p:nvPr/>
        </p:nvCxnSpPr>
        <p:spPr>
          <a:xfrm flipH="1">
            <a:off x="8163850" y="3792450"/>
            <a:ext cx="2470800" cy="252900"/>
          </a:xfrm>
          <a:prstGeom prst="straightConnector1">
            <a:avLst/>
          </a:prstGeom>
          <a:noFill/>
          <a:ln cap="flat" cmpd="sng" w="28575">
            <a:solidFill>
              <a:srgbClr val="C0504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" name="Google Shape;405;p43"/>
          <p:cNvSpPr txBox="1"/>
          <p:nvPr/>
        </p:nvSpPr>
        <p:spPr>
          <a:xfrm>
            <a:off x="9236175" y="4142875"/>
            <a:ext cx="2029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Riemannian </a:t>
            </a:r>
            <a:r>
              <a:rPr lang="en-US" sz="1800">
                <a:solidFill>
                  <a:srgbClr val="C0504D"/>
                </a:solidFill>
              </a:rPr>
              <a:t>metric tensor</a:t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406" name="Google Shape;406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64650" y="5485075"/>
            <a:ext cx="4083786" cy="4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3"/>
          <p:cNvSpPr txBox="1"/>
          <p:nvPr/>
        </p:nvSpPr>
        <p:spPr>
          <a:xfrm>
            <a:off x="362775" y="5016825"/>
            <a:ext cx="69528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In polar coordinate frames the interval depends on position!!!</a:t>
            </a:r>
            <a:endParaRPr sz="1800">
              <a:solidFill>
                <a:srgbClr val="C0504D"/>
              </a:solidFill>
            </a:endParaRPr>
          </a:p>
        </p:txBody>
      </p:sp>
      <p:sp>
        <p:nvSpPr>
          <p:cNvPr id="408" name="Google Shape;408;p43"/>
          <p:cNvSpPr txBox="1"/>
          <p:nvPr/>
        </p:nvSpPr>
        <p:spPr>
          <a:xfrm>
            <a:off x="452625" y="6114625"/>
            <a:ext cx="4551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 general we write: </a:t>
            </a:r>
            <a:endParaRPr sz="1800"/>
          </a:p>
        </p:txBody>
      </p:sp>
      <p:pic>
        <p:nvPicPr>
          <p:cNvPr id="409" name="Google Shape;409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08425" y="6114637"/>
            <a:ext cx="2347139" cy="7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96000" y="6156700"/>
            <a:ext cx="1769735" cy="4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 txBox="1"/>
          <p:nvPr/>
        </p:nvSpPr>
        <p:spPr>
          <a:xfrm>
            <a:off x="7466475" y="6156700"/>
            <a:ext cx="17697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0504D"/>
                </a:solidFill>
              </a:rPr>
              <a:t>for polar case</a:t>
            </a:r>
            <a:endParaRPr>
              <a:solidFill>
                <a:srgbClr val="C0504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349" y="5250325"/>
            <a:ext cx="2859351" cy="13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125" y="3995675"/>
            <a:ext cx="4559534" cy="5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4"/>
          <p:cNvSpPr txBox="1"/>
          <p:nvPr>
            <p:ph type="title"/>
          </p:nvPr>
        </p:nvSpPr>
        <p:spPr>
          <a:xfrm>
            <a:off x="92775" y="69625"/>
            <a:ext cx="10652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Understanding Poincare embeddings: </a:t>
            </a:r>
            <a:r>
              <a:rPr lang="en-US" sz="3000">
                <a:solidFill>
                  <a:srgbClr val="139FDA"/>
                </a:solidFill>
              </a:rPr>
              <a:t>Riemannian</a:t>
            </a:r>
            <a:r>
              <a:rPr lang="en-US" sz="3000">
                <a:solidFill>
                  <a:srgbClr val="139FDA"/>
                </a:solidFill>
              </a:rPr>
              <a:t> space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419" name="Google Shape;419;p44"/>
          <p:cNvSpPr txBox="1"/>
          <p:nvPr/>
        </p:nvSpPr>
        <p:spPr>
          <a:xfrm>
            <a:off x="3397400" y="1106125"/>
            <a:ext cx="4551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4"/>
          <p:cNvSpPr txBox="1"/>
          <p:nvPr/>
        </p:nvSpPr>
        <p:spPr>
          <a:xfrm>
            <a:off x="362775" y="606925"/>
            <a:ext cx="84627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Consider following problem</a:t>
            </a:r>
            <a:r>
              <a:rPr lang="en-US" sz="1800">
                <a:solidFill>
                  <a:srgbClr val="C0504D"/>
                </a:solidFill>
              </a:rPr>
              <a:t> </a:t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421" name="Google Shape;42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000" y="1106125"/>
            <a:ext cx="3089250" cy="6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2024" y="1081095"/>
            <a:ext cx="4756875" cy="58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44"/>
          <p:cNvCxnSpPr/>
          <p:nvPr/>
        </p:nvCxnSpPr>
        <p:spPr>
          <a:xfrm>
            <a:off x="4306000" y="1351050"/>
            <a:ext cx="1280100" cy="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44"/>
          <p:cNvSpPr txBox="1"/>
          <p:nvPr/>
        </p:nvSpPr>
        <p:spPr>
          <a:xfrm>
            <a:off x="362775" y="1784950"/>
            <a:ext cx="85890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 are looking for general expression for gradient update for arbitrary spaces</a:t>
            </a:r>
            <a:endParaRPr sz="1800"/>
          </a:p>
        </p:txBody>
      </p:sp>
      <p:pic>
        <p:nvPicPr>
          <p:cNvPr id="425" name="Google Shape;425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2398" y="2304925"/>
            <a:ext cx="4448528" cy="5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387149" y="2855150"/>
            <a:ext cx="6699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Standard question: which direction of du minimizes L at most?</a:t>
            </a:r>
            <a:endParaRPr sz="1800">
              <a:solidFill>
                <a:srgbClr val="C0504D"/>
              </a:solidFill>
            </a:endParaRPr>
          </a:p>
        </p:txBody>
      </p:sp>
      <p:sp>
        <p:nvSpPr>
          <p:cNvPr id="427" name="Google Shape;427;p44"/>
          <p:cNvSpPr txBox="1"/>
          <p:nvPr/>
        </p:nvSpPr>
        <p:spPr>
          <a:xfrm>
            <a:off x="362775" y="3337750"/>
            <a:ext cx="13755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 put</a:t>
            </a:r>
            <a:endParaRPr sz="1800"/>
          </a:p>
        </p:txBody>
      </p:sp>
      <p:sp>
        <p:nvSpPr>
          <p:cNvPr id="428" name="Google Shape;428;p44"/>
          <p:cNvSpPr txBox="1"/>
          <p:nvPr/>
        </p:nvSpPr>
        <p:spPr>
          <a:xfrm>
            <a:off x="2877375" y="3337750"/>
            <a:ext cx="17613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with constraint</a:t>
            </a:r>
            <a:endParaRPr sz="1800"/>
          </a:p>
        </p:txBody>
      </p:sp>
      <p:sp>
        <p:nvSpPr>
          <p:cNvPr id="429" name="Google Shape;429;p44"/>
          <p:cNvSpPr txBox="1"/>
          <p:nvPr/>
        </p:nvSpPr>
        <p:spPr>
          <a:xfrm>
            <a:off x="362775" y="4740550"/>
            <a:ext cx="9157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By the Lagrangean method, we want to minimize </a:t>
            </a:r>
            <a:r>
              <a:rPr b="1" lang="en-US" sz="1800"/>
              <a:t>this</a:t>
            </a:r>
            <a:r>
              <a:rPr lang="en-US" sz="1800"/>
              <a:t> with condition on </a:t>
            </a:r>
            <a:r>
              <a:rPr b="1" lang="en-US" sz="1800"/>
              <a:t>n</a:t>
            </a:r>
            <a:endParaRPr b="1" sz="1800"/>
          </a:p>
        </p:txBody>
      </p:sp>
      <p:cxnSp>
        <p:nvCxnSpPr>
          <p:cNvPr id="430" name="Google Shape;430;p44"/>
          <p:cNvCxnSpPr/>
          <p:nvPr/>
        </p:nvCxnSpPr>
        <p:spPr>
          <a:xfrm flipH="1" rot="10800000">
            <a:off x="5743975" y="4558850"/>
            <a:ext cx="339600" cy="237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1" name="Google Shape;43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3950" y="3401952"/>
            <a:ext cx="1040200" cy="3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38675" y="3337738"/>
            <a:ext cx="3362273" cy="6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2775" y="5463725"/>
            <a:ext cx="5592051" cy="891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4" name="Google Shape;434;p44"/>
          <p:cNvCxnSpPr/>
          <p:nvPr/>
        </p:nvCxnSpPr>
        <p:spPr>
          <a:xfrm>
            <a:off x="5684823" y="5909676"/>
            <a:ext cx="264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44"/>
          <p:cNvCxnSpPr/>
          <p:nvPr/>
        </p:nvCxnSpPr>
        <p:spPr>
          <a:xfrm>
            <a:off x="8656623" y="5909676"/>
            <a:ext cx="264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6" name="Google Shape;436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063449" y="5541213"/>
            <a:ext cx="3004375" cy="73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4"/>
          <p:cNvSpPr txBox="1"/>
          <p:nvPr/>
        </p:nvSpPr>
        <p:spPr>
          <a:xfrm>
            <a:off x="9915650" y="6316125"/>
            <a:ext cx="1556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C0504D"/>
                </a:solidFill>
              </a:rPr>
              <a:t>update direction </a:t>
            </a:r>
            <a:endParaRPr i="1">
              <a:solidFill>
                <a:srgbClr val="C0504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5"/>
          <p:cNvSpPr/>
          <p:nvPr/>
        </p:nvSpPr>
        <p:spPr>
          <a:xfrm>
            <a:off x="3065550" y="3302575"/>
            <a:ext cx="5088300" cy="1137600"/>
          </a:xfrm>
          <a:prstGeom prst="rect">
            <a:avLst/>
          </a:prstGeom>
          <a:noFill/>
          <a:ln cap="flat" cmpd="sng" w="2857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 txBox="1"/>
          <p:nvPr>
            <p:ph type="title"/>
          </p:nvPr>
        </p:nvSpPr>
        <p:spPr>
          <a:xfrm>
            <a:off x="92775" y="69625"/>
            <a:ext cx="10652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Understanding Poincare embeddings: Riemannian space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444" name="Google Shape;444;p45"/>
          <p:cNvSpPr txBox="1"/>
          <p:nvPr/>
        </p:nvSpPr>
        <p:spPr>
          <a:xfrm>
            <a:off x="3397400" y="1106125"/>
            <a:ext cx="4551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 txBox="1"/>
          <p:nvPr/>
        </p:nvSpPr>
        <p:spPr>
          <a:xfrm>
            <a:off x="362775" y="606925"/>
            <a:ext cx="84627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Consider following problem</a:t>
            </a:r>
            <a:r>
              <a:rPr lang="en-US" sz="1800">
                <a:solidFill>
                  <a:srgbClr val="C0504D"/>
                </a:solidFill>
              </a:rPr>
              <a:t> </a:t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446" name="Google Shape;44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000" y="1106125"/>
            <a:ext cx="3089250" cy="6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2024" y="1081095"/>
            <a:ext cx="4756875" cy="58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45"/>
          <p:cNvCxnSpPr/>
          <p:nvPr/>
        </p:nvCxnSpPr>
        <p:spPr>
          <a:xfrm>
            <a:off x="4306000" y="1351050"/>
            <a:ext cx="1280100" cy="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 txBox="1"/>
          <p:nvPr/>
        </p:nvSpPr>
        <p:spPr>
          <a:xfrm>
            <a:off x="362775" y="1784950"/>
            <a:ext cx="85890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 are looking for general expression for gradient update for arbitrary spaces</a:t>
            </a:r>
            <a:endParaRPr sz="1800"/>
          </a:p>
        </p:txBody>
      </p:sp>
      <p:pic>
        <p:nvPicPr>
          <p:cNvPr id="450" name="Google Shape;45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2398" y="2304925"/>
            <a:ext cx="4448528" cy="5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5"/>
          <p:cNvSpPr txBox="1"/>
          <p:nvPr/>
        </p:nvSpPr>
        <p:spPr>
          <a:xfrm>
            <a:off x="387149" y="2855150"/>
            <a:ext cx="6699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The gradient descent update is then:</a:t>
            </a:r>
            <a:endParaRPr sz="1800">
              <a:solidFill>
                <a:srgbClr val="C0504D"/>
              </a:solidFill>
            </a:endParaRPr>
          </a:p>
        </p:txBody>
      </p:sp>
      <p:cxnSp>
        <p:nvCxnSpPr>
          <p:cNvPr id="452" name="Google Shape;452;p45"/>
          <p:cNvCxnSpPr/>
          <p:nvPr/>
        </p:nvCxnSpPr>
        <p:spPr>
          <a:xfrm>
            <a:off x="7827023" y="2622876"/>
            <a:ext cx="516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3" name="Google Shape;453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94575" y="2326000"/>
            <a:ext cx="2835349" cy="6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94713" y="3317300"/>
            <a:ext cx="4448525" cy="63550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5"/>
          <p:cNvSpPr txBox="1"/>
          <p:nvPr/>
        </p:nvSpPr>
        <p:spPr>
          <a:xfrm>
            <a:off x="3122400" y="3952800"/>
            <a:ext cx="5173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This equation is called natural gradient descent </a:t>
            </a:r>
            <a:endParaRPr sz="1800">
              <a:solidFill>
                <a:srgbClr val="C0504D"/>
              </a:solidFill>
            </a:endParaRPr>
          </a:p>
        </p:txBody>
      </p:sp>
      <p:cxnSp>
        <p:nvCxnSpPr>
          <p:cNvPr id="456" name="Google Shape;456;p45"/>
          <p:cNvCxnSpPr>
            <a:stCxn id="457" idx="1"/>
            <a:endCxn id="454" idx="3"/>
          </p:cNvCxnSpPr>
          <p:nvPr/>
        </p:nvCxnSpPr>
        <p:spPr>
          <a:xfrm rot="10800000">
            <a:off x="7643175" y="3635150"/>
            <a:ext cx="1182300" cy="1042200"/>
          </a:xfrm>
          <a:prstGeom prst="straightConnector1">
            <a:avLst/>
          </a:prstGeom>
          <a:noFill/>
          <a:ln cap="flat" cmpd="sng" w="28575">
            <a:solidFill>
              <a:srgbClr val="139FD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45"/>
          <p:cNvSpPr txBox="1"/>
          <p:nvPr/>
        </p:nvSpPr>
        <p:spPr>
          <a:xfrm>
            <a:off x="8825475" y="4329650"/>
            <a:ext cx="28353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9FDA"/>
                </a:solidFill>
              </a:rPr>
              <a:t>Euclides gradient: same as computed by Keras</a:t>
            </a:r>
            <a:endParaRPr sz="1800">
              <a:solidFill>
                <a:srgbClr val="139FDA"/>
              </a:solidFill>
            </a:endParaRPr>
          </a:p>
        </p:txBody>
      </p:sp>
      <p:sp>
        <p:nvSpPr>
          <p:cNvPr id="458" name="Google Shape;458;p45"/>
          <p:cNvSpPr txBox="1"/>
          <p:nvPr/>
        </p:nvSpPr>
        <p:spPr>
          <a:xfrm>
            <a:off x="3122400" y="5722750"/>
            <a:ext cx="3346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9FDA"/>
                </a:solidFill>
              </a:rPr>
              <a:t>Metric generated by parametrization of Euclidean space in our case</a:t>
            </a:r>
            <a:endParaRPr sz="1800">
              <a:solidFill>
                <a:srgbClr val="139FDA"/>
              </a:solidFill>
            </a:endParaRPr>
          </a:p>
        </p:txBody>
      </p:sp>
      <p:cxnSp>
        <p:nvCxnSpPr>
          <p:cNvPr id="459" name="Google Shape;459;p45"/>
          <p:cNvCxnSpPr/>
          <p:nvPr/>
        </p:nvCxnSpPr>
        <p:spPr>
          <a:xfrm flipH="1" rot="10800000">
            <a:off x="4250700" y="3831950"/>
            <a:ext cx="1754100" cy="1690800"/>
          </a:xfrm>
          <a:prstGeom prst="straightConnector1">
            <a:avLst/>
          </a:prstGeom>
          <a:noFill/>
          <a:ln cap="flat" cmpd="sng" w="28575">
            <a:solidFill>
              <a:srgbClr val="139FD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6375" y="5069249"/>
            <a:ext cx="4347131" cy="5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2750" y="5799027"/>
            <a:ext cx="2411999" cy="9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61175" y="-72600"/>
            <a:ext cx="116481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 u="sng">
                <a:solidFill>
                  <a:schemeClr val="hlink"/>
                </a:solidFill>
                <a:hlinkClick r:id="rId3"/>
              </a:rPr>
              <a:t>Poincaré Embeddings for Learning Hierarchical Representations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 </a:t>
            </a:r>
            <a:r>
              <a:rPr b="1" lang="en-US" sz="2400" u="sng">
                <a:solidFill>
                  <a:schemeClr val="hlink"/>
                </a:solidFill>
                <a:hlinkClick r:id="rId5"/>
              </a:rPr>
              <a:t>(</a:t>
            </a:r>
            <a:r>
              <a:rPr b="1" lang="en-US" sz="2400" u="sng">
                <a:solidFill>
                  <a:schemeClr val="hlink"/>
                </a:solidFill>
                <a:hlinkClick r:id="rId6"/>
              </a:rPr>
              <a:t>22 May 2017</a:t>
            </a:r>
            <a:r>
              <a:rPr b="1" lang="en-US" sz="2400" u="sng">
                <a:solidFill>
                  <a:schemeClr val="hlink"/>
                </a:solidFill>
                <a:hlinkClick r:id="rId7"/>
              </a:rPr>
              <a:t>)</a:t>
            </a:r>
            <a:endParaRPr b="1" i="0" sz="2400" u="none" cap="none" strike="noStrike">
              <a:solidFill>
                <a:srgbClr val="1CA4DC"/>
              </a:solidFill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213325" y="861200"/>
            <a:ext cx="978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5" name="Google Shape;8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86324" y="861200"/>
            <a:ext cx="6296274" cy="23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64675" y="3242675"/>
            <a:ext cx="6942951" cy="32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6"/>
          <p:cNvSpPr txBox="1"/>
          <p:nvPr>
            <p:ph type="title"/>
          </p:nvPr>
        </p:nvSpPr>
        <p:spPr>
          <a:xfrm>
            <a:off x="92775" y="69625"/>
            <a:ext cx="115059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Understanding Poincare embeddings: paper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467" name="Google Shape;467;p46"/>
          <p:cNvSpPr txBox="1"/>
          <p:nvPr/>
        </p:nvSpPr>
        <p:spPr>
          <a:xfrm>
            <a:off x="362775" y="606925"/>
            <a:ext cx="84627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Let’s go back to the paper for a while and see what we know so far:</a:t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468" name="Google Shape;4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363" y="982625"/>
            <a:ext cx="5082297" cy="8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6"/>
          <p:cNvSpPr txBox="1"/>
          <p:nvPr/>
        </p:nvSpPr>
        <p:spPr>
          <a:xfrm>
            <a:off x="4969675" y="1853375"/>
            <a:ext cx="6360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The authors provide optimization method</a:t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470" name="Google Shape;47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172" y="2343275"/>
            <a:ext cx="7204678" cy="22128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4969675" y="4672775"/>
            <a:ext cx="6360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Which simplifies to:</a:t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472" name="Google Shape;47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0175" y="5132273"/>
            <a:ext cx="7204675" cy="166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800" y="6077425"/>
            <a:ext cx="3963293" cy="53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4" name="Google Shape;474;p46"/>
          <p:cNvCxnSpPr/>
          <p:nvPr/>
        </p:nvCxnSpPr>
        <p:spPr>
          <a:xfrm>
            <a:off x="4550925" y="6391850"/>
            <a:ext cx="1517100" cy="55200"/>
          </a:xfrm>
          <a:prstGeom prst="straightConnector1">
            <a:avLst/>
          </a:prstGeom>
          <a:noFill/>
          <a:ln cap="flat" cmpd="sng" w="28575">
            <a:solidFill>
              <a:srgbClr val="C0504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46"/>
          <p:cNvCxnSpPr/>
          <p:nvPr/>
        </p:nvCxnSpPr>
        <p:spPr>
          <a:xfrm flipH="1" rot="10800000">
            <a:off x="2473000" y="1398700"/>
            <a:ext cx="3334200" cy="32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46"/>
          <p:cNvSpPr txBox="1"/>
          <p:nvPr/>
        </p:nvSpPr>
        <p:spPr>
          <a:xfrm>
            <a:off x="362775" y="1279950"/>
            <a:ext cx="20778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39FDA"/>
                </a:solidFill>
              </a:rPr>
              <a:t>the </a:t>
            </a:r>
            <a:r>
              <a:rPr b="1" lang="en-US">
                <a:solidFill>
                  <a:srgbClr val="139FDA"/>
                </a:solidFill>
              </a:rPr>
              <a:t>distance</a:t>
            </a:r>
            <a:r>
              <a:rPr lang="en-US">
                <a:solidFill>
                  <a:srgbClr val="139FDA"/>
                </a:solidFill>
              </a:rPr>
              <a:t>,</a:t>
            </a:r>
            <a:r>
              <a:rPr lang="en-US">
                <a:solidFill>
                  <a:srgbClr val="139FDA"/>
                </a:solidFill>
              </a:rPr>
              <a:t> not discussed yet,</a:t>
            </a:r>
            <a:r>
              <a:rPr b="1" lang="en-US">
                <a:solidFill>
                  <a:srgbClr val="139FDA"/>
                </a:solidFill>
              </a:rPr>
              <a:t> </a:t>
            </a:r>
            <a:r>
              <a:rPr lang="en-US">
                <a:solidFill>
                  <a:srgbClr val="139FDA"/>
                </a:solidFill>
              </a:rPr>
              <a:t>but it is induced by metric tensor</a:t>
            </a:r>
            <a:endParaRPr>
              <a:solidFill>
                <a:srgbClr val="139FDA"/>
              </a:solidFill>
            </a:endParaRPr>
          </a:p>
        </p:txBody>
      </p:sp>
      <p:pic>
        <p:nvPicPr>
          <p:cNvPr id="477" name="Google Shape;477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7475" y="2210325"/>
            <a:ext cx="2852100" cy="1083239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6"/>
          <p:cNvSpPr txBox="1"/>
          <p:nvPr/>
        </p:nvSpPr>
        <p:spPr>
          <a:xfrm>
            <a:off x="867863" y="3273588"/>
            <a:ext cx="2931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39FDA"/>
                </a:solidFill>
              </a:rPr>
              <a:t>Metric tensor</a:t>
            </a:r>
            <a:r>
              <a:rPr lang="en-US">
                <a:solidFill>
                  <a:srgbClr val="139FDA"/>
                </a:solidFill>
              </a:rPr>
              <a:t> for Poincare model - </a:t>
            </a:r>
            <a:r>
              <a:rPr b="1" lang="en-US">
                <a:solidFill>
                  <a:srgbClr val="139FDA"/>
                </a:solidFill>
              </a:rPr>
              <a:t>done</a:t>
            </a:r>
            <a:r>
              <a:rPr lang="en-US">
                <a:solidFill>
                  <a:srgbClr val="139FDA"/>
                </a:solidFill>
              </a:rPr>
              <a:t> - we know that it may come from some parametrization of space? what space - not euclidean...</a:t>
            </a:r>
            <a:endParaRPr>
              <a:solidFill>
                <a:srgbClr val="139FDA"/>
              </a:solidFill>
            </a:endParaRPr>
          </a:p>
        </p:txBody>
      </p:sp>
      <p:cxnSp>
        <p:nvCxnSpPr>
          <p:cNvPr id="479" name="Google Shape;479;p46"/>
          <p:cNvCxnSpPr/>
          <p:nvPr/>
        </p:nvCxnSpPr>
        <p:spPr>
          <a:xfrm flipH="1" rot="10800000">
            <a:off x="2725825" y="3942350"/>
            <a:ext cx="4472100" cy="829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46"/>
          <p:cNvSpPr txBox="1"/>
          <p:nvPr/>
        </p:nvSpPr>
        <p:spPr>
          <a:xfrm>
            <a:off x="726875" y="4772150"/>
            <a:ext cx="28521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39FDA"/>
                </a:solidFill>
              </a:rPr>
              <a:t>Retraction</a:t>
            </a:r>
            <a:r>
              <a:rPr lang="en-US">
                <a:solidFill>
                  <a:srgbClr val="139FDA"/>
                </a:solidFill>
              </a:rPr>
              <a:t> - projects gradient into Poincare Ball - here they used simple update (u + grad) leading to natural gradient method.</a:t>
            </a:r>
            <a:endParaRPr>
              <a:solidFill>
                <a:srgbClr val="139FDA"/>
              </a:solidFill>
            </a:endParaRPr>
          </a:p>
        </p:txBody>
      </p:sp>
      <p:sp>
        <p:nvSpPr>
          <p:cNvPr id="481" name="Google Shape;481;p46"/>
          <p:cNvSpPr/>
          <p:nvPr/>
        </p:nvSpPr>
        <p:spPr>
          <a:xfrm>
            <a:off x="8604100" y="6249625"/>
            <a:ext cx="1011300" cy="537300"/>
          </a:xfrm>
          <a:prstGeom prst="rect">
            <a:avLst/>
          </a:prstGeom>
          <a:noFill/>
          <a:ln cap="flat" cmpd="sng" w="19050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 txBox="1"/>
          <p:nvPr/>
        </p:nvSpPr>
        <p:spPr>
          <a:xfrm>
            <a:off x="10113175" y="4772150"/>
            <a:ext cx="18882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39FDA"/>
                </a:solidFill>
              </a:rPr>
              <a:t>projection - keeps params in Poincare Ball</a:t>
            </a:r>
            <a:endParaRPr>
              <a:solidFill>
                <a:srgbClr val="139FDA"/>
              </a:solidFill>
            </a:endParaRPr>
          </a:p>
        </p:txBody>
      </p:sp>
      <p:sp>
        <p:nvSpPr>
          <p:cNvPr id="483" name="Google Shape;483;p46"/>
          <p:cNvSpPr txBox="1"/>
          <p:nvPr/>
        </p:nvSpPr>
        <p:spPr>
          <a:xfrm>
            <a:off x="10113175" y="6292450"/>
            <a:ext cx="14301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0504D"/>
                </a:solidFill>
              </a:rPr>
              <a:t>natural gradient</a:t>
            </a:r>
            <a:endParaRPr>
              <a:solidFill>
                <a:srgbClr val="C0504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7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Understanding Poincare embeddings: Toy example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489" name="Google Shape;489;p47"/>
          <p:cNvSpPr txBox="1"/>
          <p:nvPr/>
        </p:nvSpPr>
        <p:spPr>
          <a:xfrm>
            <a:off x="3397400" y="1106125"/>
            <a:ext cx="4551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7"/>
          <p:cNvSpPr txBox="1"/>
          <p:nvPr/>
        </p:nvSpPr>
        <p:spPr>
          <a:xfrm>
            <a:off x="362775" y="606925"/>
            <a:ext cx="84627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Consider following problem</a:t>
            </a:r>
            <a:r>
              <a:rPr lang="en-US" sz="1800">
                <a:solidFill>
                  <a:srgbClr val="C0504D"/>
                </a:solidFill>
              </a:rPr>
              <a:t> </a:t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491" name="Google Shape;49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75" y="1126013"/>
            <a:ext cx="3089250" cy="6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7"/>
          <p:cNvSpPr txBox="1"/>
          <p:nvPr/>
        </p:nvSpPr>
        <p:spPr>
          <a:xfrm>
            <a:off x="323925" y="1785325"/>
            <a:ext cx="34212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Using natural gradient method: </a:t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493" name="Google Shape;49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8949" y="1107195"/>
            <a:ext cx="4756875" cy="58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4" name="Google Shape;494;p47"/>
          <p:cNvCxnSpPr/>
          <p:nvPr/>
        </p:nvCxnSpPr>
        <p:spPr>
          <a:xfrm flipH="1" rot="10800000">
            <a:off x="3879350" y="1371575"/>
            <a:ext cx="1272000" cy="23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5" name="Google Shape;49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5125" y="1688250"/>
            <a:ext cx="4448525" cy="63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46225" y="1688252"/>
            <a:ext cx="2411999" cy="9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25475" y="2831800"/>
            <a:ext cx="1769735" cy="4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91075" y="2663475"/>
            <a:ext cx="5338751" cy="41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7"/>
          <p:cNvSpPr txBox="1"/>
          <p:nvPr/>
        </p:nvSpPr>
        <p:spPr>
          <a:xfrm>
            <a:off x="3397400" y="2358925"/>
            <a:ext cx="10113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Gradients</a:t>
            </a:r>
            <a:endParaRPr/>
          </a:p>
        </p:txBody>
      </p:sp>
      <p:sp>
        <p:nvSpPr>
          <p:cNvPr id="500" name="Google Shape;500;p47"/>
          <p:cNvSpPr txBox="1"/>
          <p:nvPr/>
        </p:nvSpPr>
        <p:spPr>
          <a:xfrm>
            <a:off x="5524510" y="2382615"/>
            <a:ext cx="1837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Natural gradient</a:t>
            </a:r>
            <a:endParaRPr/>
          </a:p>
        </p:txBody>
      </p:sp>
      <p:cxnSp>
        <p:nvCxnSpPr>
          <p:cNvPr id="501" name="Google Shape;501;p47"/>
          <p:cNvCxnSpPr/>
          <p:nvPr/>
        </p:nvCxnSpPr>
        <p:spPr>
          <a:xfrm rot="10800000">
            <a:off x="5981025" y="4622100"/>
            <a:ext cx="2796900" cy="568800"/>
          </a:xfrm>
          <a:prstGeom prst="straightConnector1">
            <a:avLst/>
          </a:prstGeom>
          <a:noFill/>
          <a:ln cap="flat" cmpd="sng" w="19050">
            <a:solidFill>
              <a:srgbClr val="C0504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2" name="Google Shape;502;p47"/>
          <p:cNvSpPr txBox="1"/>
          <p:nvPr/>
        </p:nvSpPr>
        <p:spPr>
          <a:xfrm>
            <a:off x="8896525" y="4985450"/>
            <a:ext cx="2251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here is the minimum</a:t>
            </a:r>
            <a:endParaRPr sz="1800">
              <a:solidFill>
                <a:srgbClr val="C0504D"/>
              </a:solidFill>
            </a:endParaRPr>
          </a:p>
        </p:txBody>
      </p:sp>
      <p:sp>
        <p:nvSpPr>
          <p:cNvPr id="503" name="Google Shape;503;p47"/>
          <p:cNvSpPr txBox="1"/>
          <p:nvPr/>
        </p:nvSpPr>
        <p:spPr>
          <a:xfrm>
            <a:off x="8414475" y="5641250"/>
            <a:ext cx="30417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C0504D"/>
                </a:solidFill>
              </a:rPr>
              <a:t>Note that this plot is in polar coordinates</a:t>
            </a:r>
            <a:endParaRPr i="1" sz="1800">
              <a:solidFill>
                <a:srgbClr val="C0504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8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Understanding Poincare embeddings: The distance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509" name="Google Shape;509;p48"/>
          <p:cNvSpPr txBox="1"/>
          <p:nvPr/>
        </p:nvSpPr>
        <p:spPr>
          <a:xfrm>
            <a:off x="3397400" y="1106125"/>
            <a:ext cx="4551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8"/>
          <p:cNvSpPr txBox="1"/>
          <p:nvPr/>
        </p:nvSpPr>
        <p:spPr>
          <a:xfrm>
            <a:off x="362775" y="606925"/>
            <a:ext cx="84627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Comparison between standard gradient and natural one</a:t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511" name="Google Shape;5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000" y="1106125"/>
            <a:ext cx="4448525" cy="63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4200" y="906514"/>
            <a:ext cx="2411999" cy="9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9625" y="1775529"/>
            <a:ext cx="3095876" cy="48115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p48"/>
          <p:cNvCxnSpPr/>
          <p:nvPr/>
        </p:nvCxnSpPr>
        <p:spPr>
          <a:xfrm rot="10800000">
            <a:off x="3634400" y="5427900"/>
            <a:ext cx="1572300" cy="679500"/>
          </a:xfrm>
          <a:prstGeom prst="straightConnector1">
            <a:avLst/>
          </a:prstGeom>
          <a:noFill/>
          <a:ln cap="flat" cmpd="sng" w="19050">
            <a:solidFill>
              <a:srgbClr val="C0504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8"/>
          <p:cNvSpPr txBox="1"/>
          <p:nvPr/>
        </p:nvSpPr>
        <p:spPr>
          <a:xfrm>
            <a:off x="5254125" y="5917800"/>
            <a:ext cx="1825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initial point</a:t>
            </a:r>
            <a:endParaRPr sz="1800">
              <a:solidFill>
                <a:srgbClr val="C0504D"/>
              </a:solidFill>
            </a:endParaRPr>
          </a:p>
        </p:txBody>
      </p:sp>
      <p:sp>
        <p:nvSpPr>
          <p:cNvPr id="516" name="Google Shape;516;p48"/>
          <p:cNvSpPr txBox="1"/>
          <p:nvPr/>
        </p:nvSpPr>
        <p:spPr>
          <a:xfrm>
            <a:off x="5807175" y="2677675"/>
            <a:ext cx="54279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8761D"/>
                </a:solidFill>
              </a:rPr>
              <a:t>It seems that with natural grad the trajectory goes along longer path :( what’s wrong?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517" name="Google Shape;517;p48"/>
          <p:cNvSpPr txBox="1"/>
          <p:nvPr/>
        </p:nvSpPr>
        <p:spPr>
          <a:xfrm>
            <a:off x="5807175" y="3515875"/>
            <a:ext cx="54279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We are not in the cartesian coordinates, hence the illusion :)</a:t>
            </a:r>
            <a:endParaRPr sz="1800">
              <a:solidFill>
                <a:srgbClr val="C0504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"/>
          <p:cNvSpPr txBox="1"/>
          <p:nvPr>
            <p:ph type="title"/>
          </p:nvPr>
        </p:nvSpPr>
        <p:spPr>
          <a:xfrm>
            <a:off x="92775" y="69625"/>
            <a:ext cx="9791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Understanding Poincare embeddings: </a:t>
            </a:r>
            <a:r>
              <a:rPr lang="en-US" sz="3000">
                <a:solidFill>
                  <a:srgbClr val="139FDA"/>
                </a:solidFill>
              </a:rPr>
              <a:t>The distance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523" name="Google Shape;523;p49"/>
          <p:cNvSpPr txBox="1"/>
          <p:nvPr/>
        </p:nvSpPr>
        <p:spPr>
          <a:xfrm>
            <a:off x="3397400" y="1106125"/>
            <a:ext cx="4551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9"/>
          <p:cNvSpPr txBox="1"/>
          <p:nvPr/>
        </p:nvSpPr>
        <p:spPr>
          <a:xfrm>
            <a:off x="362775" y="606925"/>
            <a:ext cx="84627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Comparison between standard gradient and natural one</a:t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525" name="Google Shape;5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000" y="1106125"/>
            <a:ext cx="4448525" cy="63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4200" y="906514"/>
            <a:ext cx="2411999" cy="9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9625" y="1775529"/>
            <a:ext cx="3095876" cy="48115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8" name="Google Shape;528;p49"/>
          <p:cNvCxnSpPr>
            <a:stCxn id="529" idx="1"/>
          </p:cNvCxnSpPr>
          <p:nvPr/>
        </p:nvCxnSpPr>
        <p:spPr>
          <a:xfrm rot="10800000">
            <a:off x="3634425" y="5427900"/>
            <a:ext cx="1619700" cy="726900"/>
          </a:xfrm>
          <a:prstGeom prst="straightConnector1">
            <a:avLst/>
          </a:prstGeom>
          <a:noFill/>
          <a:ln cap="flat" cmpd="sng" w="19050">
            <a:solidFill>
              <a:srgbClr val="C0504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9" name="Google Shape;529;p49"/>
          <p:cNvSpPr txBox="1"/>
          <p:nvPr/>
        </p:nvSpPr>
        <p:spPr>
          <a:xfrm>
            <a:off x="5254125" y="5917800"/>
            <a:ext cx="1825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initial point</a:t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530" name="Google Shape;53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4200" y="2076039"/>
            <a:ext cx="3842016" cy="37762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1" name="Google Shape;531;p49"/>
          <p:cNvCxnSpPr>
            <a:stCxn id="529" idx="1"/>
          </p:cNvCxnSpPr>
          <p:nvPr/>
        </p:nvCxnSpPr>
        <p:spPr>
          <a:xfrm flipH="1" rot="10800000">
            <a:off x="5254125" y="4922400"/>
            <a:ext cx="2796900" cy="1232400"/>
          </a:xfrm>
          <a:prstGeom prst="straightConnector1">
            <a:avLst/>
          </a:prstGeom>
          <a:noFill/>
          <a:ln cap="flat" cmpd="sng" w="19050">
            <a:solidFill>
              <a:srgbClr val="C0504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2" name="Google Shape;532;p49"/>
          <p:cNvSpPr txBox="1"/>
          <p:nvPr/>
        </p:nvSpPr>
        <p:spPr>
          <a:xfrm>
            <a:off x="7039700" y="1884150"/>
            <a:ext cx="30960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0504D"/>
                </a:solidFill>
              </a:rPr>
              <a:t>Same picture but in </a:t>
            </a:r>
            <a:r>
              <a:rPr lang="en-US">
                <a:solidFill>
                  <a:srgbClr val="C0504D"/>
                </a:solidFill>
              </a:rPr>
              <a:t>original</a:t>
            </a:r>
            <a:r>
              <a:rPr lang="en-US">
                <a:solidFill>
                  <a:srgbClr val="C0504D"/>
                </a:solidFill>
              </a:rPr>
              <a:t> frame</a:t>
            </a:r>
            <a:endParaRPr>
              <a:solidFill>
                <a:srgbClr val="C0504D"/>
              </a:solidFill>
            </a:endParaRPr>
          </a:p>
        </p:txBody>
      </p:sp>
      <p:sp>
        <p:nvSpPr>
          <p:cNvPr id="533" name="Google Shape;533;p49"/>
          <p:cNvSpPr txBox="1"/>
          <p:nvPr/>
        </p:nvSpPr>
        <p:spPr>
          <a:xfrm>
            <a:off x="7332050" y="5852300"/>
            <a:ext cx="3808200" cy="474000"/>
          </a:xfrm>
          <a:prstGeom prst="rect">
            <a:avLst/>
          </a:prstGeom>
          <a:noFill/>
          <a:ln cap="flat" cmpd="sng" w="952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0504D"/>
                </a:solidFill>
              </a:rPr>
              <a:t>Natural gradient goes along straight line!</a:t>
            </a:r>
            <a:endParaRPr>
              <a:solidFill>
                <a:srgbClr val="C0504D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0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Understanding Poincare embeddings: </a:t>
            </a:r>
            <a:r>
              <a:rPr lang="en-US" sz="3000">
                <a:solidFill>
                  <a:srgbClr val="139FDA"/>
                </a:solidFill>
              </a:rPr>
              <a:t>The distance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539" name="Google Shape;539;p50"/>
          <p:cNvSpPr txBox="1"/>
          <p:nvPr/>
        </p:nvSpPr>
        <p:spPr>
          <a:xfrm>
            <a:off x="3397400" y="1106125"/>
            <a:ext cx="4551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0"/>
          <p:cNvSpPr txBox="1"/>
          <p:nvPr/>
        </p:nvSpPr>
        <p:spPr>
          <a:xfrm>
            <a:off x="362775" y="606925"/>
            <a:ext cx="84627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Comparison between standard gradient and natural one</a:t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541" name="Google Shape;5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000" y="1106125"/>
            <a:ext cx="4448525" cy="63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4200" y="906514"/>
            <a:ext cx="2411999" cy="9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9625" y="1775529"/>
            <a:ext cx="3095876" cy="48115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4" name="Google Shape;544;p50"/>
          <p:cNvCxnSpPr>
            <a:stCxn id="545" idx="1"/>
          </p:cNvCxnSpPr>
          <p:nvPr/>
        </p:nvCxnSpPr>
        <p:spPr>
          <a:xfrm rot="10800000">
            <a:off x="3634425" y="5427900"/>
            <a:ext cx="1619700" cy="726900"/>
          </a:xfrm>
          <a:prstGeom prst="straightConnector1">
            <a:avLst/>
          </a:prstGeom>
          <a:noFill/>
          <a:ln cap="flat" cmpd="sng" w="19050">
            <a:solidFill>
              <a:srgbClr val="C0504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50"/>
          <p:cNvSpPr txBox="1"/>
          <p:nvPr/>
        </p:nvSpPr>
        <p:spPr>
          <a:xfrm>
            <a:off x="5254125" y="5917800"/>
            <a:ext cx="1825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initial point</a:t>
            </a:r>
            <a:endParaRPr sz="1800">
              <a:solidFill>
                <a:srgbClr val="C0504D"/>
              </a:solidFill>
            </a:endParaRPr>
          </a:p>
        </p:txBody>
      </p:sp>
      <p:sp>
        <p:nvSpPr>
          <p:cNvPr id="546" name="Google Shape;546;p50"/>
          <p:cNvSpPr txBox="1"/>
          <p:nvPr/>
        </p:nvSpPr>
        <p:spPr>
          <a:xfrm>
            <a:off x="7039700" y="1884150"/>
            <a:ext cx="30960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0504D"/>
                </a:solidFill>
              </a:rPr>
              <a:t>Same picture but in original frame</a:t>
            </a:r>
            <a:endParaRPr>
              <a:solidFill>
                <a:srgbClr val="C0504D"/>
              </a:solidFill>
            </a:endParaRPr>
          </a:p>
        </p:txBody>
      </p:sp>
      <p:sp>
        <p:nvSpPr>
          <p:cNvPr id="547" name="Google Shape;547;p50"/>
          <p:cNvSpPr txBox="1"/>
          <p:nvPr/>
        </p:nvSpPr>
        <p:spPr>
          <a:xfrm>
            <a:off x="4811000" y="2385425"/>
            <a:ext cx="64953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 can numerically compute the length of the path, by integrating over infinitesimal intervals</a:t>
            </a:r>
            <a:endParaRPr sz="1800"/>
          </a:p>
        </p:txBody>
      </p:sp>
      <p:pic>
        <p:nvPicPr>
          <p:cNvPr id="548" name="Google Shape;54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6075" y="3105900"/>
            <a:ext cx="4083786" cy="4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8550" y="3684388"/>
            <a:ext cx="2821543" cy="74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4375" y="4934525"/>
            <a:ext cx="6495300" cy="990067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0"/>
          <p:cNvSpPr txBox="1"/>
          <p:nvPr/>
        </p:nvSpPr>
        <p:spPr>
          <a:xfrm>
            <a:off x="4811000" y="4290425"/>
            <a:ext cx="64953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 general the geodesic is the </a:t>
            </a:r>
            <a:r>
              <a:rPr b="1" lang="en-US" sz="1800"/>
              <a:t>shortest path between two points</a:t>
            </a:r>
            <a:endParaRPr b="1" sz="1800"/>
          </a:p>
        </p:txBody>
      </p:sp>
      <p:sp>
        <p:nvSpPr>
          <p:cNvPr id="552" name="Google Shape;552;p50"/>
          <p:cNvSpPr txBox="1"/>
          <p:nvPr/>
        </p:nvSpPr>
        <p:spPr>
          <a:xfrm>
            <a:off x="7079325" y="6036300"/>
            <a:ext cx="48906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In </a:t>
            </a:r>
            <a:r>
              <a:rPr b="1" lang="en-US" sz="1800">
                <a:solidFill>
                  <a:srgbClr val="C0504D"/>
                </a:solidFill>
              </a:rPr>
              <a:t>euclidean we have straight lines</a:t>
            </a:r>
            <a:r>
              <a:rPr lang="en-US" sz="1800">
                <a:solidFill>
                  <a:srgbClr val="C0504D"/>
                </a:solidFill>
              </a:rPr>
              <a:t>, in polar coordinates we have non trivial curves.</a:t>
            </a:r>
            <a:endParaRPr sz="1800">
              <a:solidFill>
                <a:srgbClr val="C0504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1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Understanding Poincare embeddings: The distance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558" name="Google Shape;558;p51"/>
          <p:cNvSpPr txBox="1"/>
          <p:nvPr/>
        </p:nvSpPr>
        <p:spPr>
          <a:xfrm>
            <a:off x="362775" y="606925"/>
            <a:ext cx="84627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Let’s go back to the paper: how to find geodesics? </a:t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559" name="Google Shape;55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624" y="1504300"/>
            <a:ext cx="3461275" cy="33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750" y="5674375"/>
            <a:ext cx="5082297" cy="8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1"/>
          <p:cNvSpPr txBox="1"/>
          <p:nvPr/>
        </p:nvSpPr>
        <p:spPr>
          <a:xfrm>
            <a:off x="5562225" y="802663"/>
            <a:ext cx="56412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Having metric tensor we can compute the interval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62" name="Google Shape;56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6675" y="1312900"/>
            <a:ext cx="2606850" cy="9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25475" y="1559600"/>
            <a:ext cx="2243725" cy="7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51"/>
          <p:cNvSpPr txBox="1"/>
          <p:nvPr/>
        </p:nvSpPr>
        <p:spPr>
          <a:xfrm>
            <a:off x="5514825" y="2302969"/>
            <a:ext cx="29487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And we get: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5" name="Google Shape;565;p51"/>
          <p:cNvSpPr txBox="1"/>
          <p:nvPr/>
        </p:nvSpPr>
        <p:spPr>
          <a:xfrm>
            <a:off x="5514825" y="3445975"/>
            <a:ext cx="51909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Derive the expression of distance between two points (p</a:t>
            </a:r>
            <a:r>
              <a:rPr baseline="-25000" lang="en-US" sz="1800"/>
              <a:t>i</a:t>
            </a:r>
            <a:r>
              <a:rPr lang="en-US" sz="1800"/>
              <a:t>, p</a:t>
            </a:r>
            <a:r>
              <a:rPr baseline="-25000" lang="en-US" sz="1800"/>
              <a:t>j</a:t>
            </a:r>
            <a:r>
              <a:rPr lang="en-US" sz="1800"/>
              <a:t>) which minimizes the integral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6" name="Google Shape;566;p51"/>
          <p:cNvSpPr txBox="1"/>
          <p:nvPr/>
        </p:nvSpPr>
        <p:spPr>
          <a:xfrm>
            <a:off x="5514825" y="5198575"/>
            <a:ext cx="51909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solution is: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67" name="Google Shape;567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73824" y="4260300"/>
            <a:ext cx="2308419" cy="8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9520" y="2531475"/>
            <a:ext cx="2680666" cy="8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2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Understanding Poincare embeddings: Summary #1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574" name="Google Shape;574;p52"/>
          <p:cNvSpPr txBox="1"/>
          <p:nvPr/>
        </p:nvSpPr>
        <p:spPr>
          <a:xfrm>
            <a:off x="362775" y="606925"/>
            <a:ext cx="84627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So far we were working with trivial flat space i.e. Euclidean one</a:t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</p:txBody>
      </p:sp>
      <p:sp>
        <p:nvSpPr>
          <p:cNvPr id="575" name="Google Shape;575;p52"/>
          <p:cNvSpPr txBox="1"/>
          <p:nvPr/>
        </p:nvSpPr>
        <p:spPr>
          <a:xfrm>
            <a:off x="450325" y="1197725"/>
            <a:ext cx="71424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know that we can parametrize euclidean space and compute metric tensor from interval definition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This allows us to derive natural gradient update for efficient decent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C0504D"/>
                </a:solidFill>
              </a:rPr>
              <a:t>There are methods which are able to deduce G from data - e.g. Fisher matrix approach, so even if we don’t know what is the efficient gradient we can compute it. However this is computationally expensive…</a:t>
            </a:r>
            <a:r>
              <a:rPr lang="en-US" sz="1800"/>
              <a:t>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Having the metric we can compute geodesics d(u, v) which are correct for given parametrization. Consider computing naive distance between two points in (r, theta) space.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76" name="Google Shape;5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7075" y="1260587"/>
            <a:ext cx="2347139" cy="7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3013" y="2120325"/>
            <a:ext cx="4448525" cy="635504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2"/>
          <p:cNvSpPr txBox="1"/>
          <p:nvPr/>
        </p:nvSpPr>
        <p:spPr>
          <a:xfrm>
            <a:off x="7687075" y="2704200"/>
            <a:ext cx="44571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139FDA"/>
                </a:solidFill>
              </a:rPr>
              <a:t>See: </a:t>
            </a:r>
            <a:r>
              <a:rPr i="1" lang="en-US">
                <a:solidFill>
                  <a:srgbClr val="139FDA"/>
                </a:solidFill>
              </a:rPr>
              <a:t>Natural Gradient Works Efficiently in Learning</a:t>
            </a:r>
            <a:endParaRPr i="1">
              <a:solidFill>
                <a:srgbClr val="139FDA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3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Understanding Poincare embeddings: Curved spaces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584" name="Google Shape;584;p53"/>
          <p:cNvSpPr txBox="1"/>
          <p:nvPr/>
        </p:nvSpPr>
        <p:spPr>
          <a:xfrm>
            <a:off x="362775" y="606925"/>
            <a:ext cx="84627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So far we were working with trivial flat space i.e. Euclidean one</a:t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</p:txBody>
      </p:sp>
      <p:sp>
        <p:nvSpPr>
          <p:cNvPr id="585" name="Google Shape;585;p53"/>
          <p:cNvSpPr txBox="1"/>
          <p:nvPr/>
        </p:nvSpPr>
        <p:spPr>
          <a:xfrm>
            <a:off x="450325" y="1197725"/>
            <a:ext cx="105795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There are other spaces which are curved - this has nothing to do with parametrization of space.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Curvature of space is an intrinsic property of space (</a:t>
            </a:r>
            <a:r>
              <a:rPr b="1" lang="en-US" sz="1800"/>
              <a:t>demo</a:t>
            </a:r>
            <a:r>
              <a:rPr lang="en-US" sz="1800"/>
              <a:t>)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6" name="Google Shape;586;p53"/>
          <p:cNvSpPr txBox="1"/>
          <p:nvPr/>
        </p:nvSpPr>
        <p:spPr>
          <a:xfrm>
            <a:off x="450325" y="2340725"/>
            <a:ext cx="105795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curvature of a space can be described by Gauss curvature </a:t>
            </a:r>
            <a:r>
              <a:rPr b="1" lang="en-US" sz="1800"/>
              <a:t>K</a:t>
            </a:r>
            <a:r>
              <a:rPr lang="en-US" sz="1800"/>
              <a:t> parameter.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 general </a:t>
            </a:r>
            <a:r>
              <a:rPr b="1" lang="en-US" sz="1800"/>
              <a:t>K</a:t>
            </a:r>
            <a:r>
              <a:rPr lang="en-US" sz="1800"/>
              <a:t> may vary in space, we restrict ourselves to the constant curvature spaces.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intuition behind this parameter is following:</a:t>
            </a:r>
            <a:endParaRPr sz="1800"/>
          </a:p>
        </p:txBody>
      </p:sp>
      <p:sp>
        <p:nvSpPr>
          <p:cNvPr id="587" name="Google Shape;587;p53"/>
          <p:cNvSpPr txBox="1"/>
          <p:nvPr/>
        </p:nvSpPr>
        <p:spPr>
          <a:xfrm>
            <a:off x="9762024" y="123225"/>
            <a:ext cx="2465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link to document</a:t>
            </a:r>
            <a:endParaRPr/>
          </a:p>
        </p:txBody>
      </p:sp>
      <p:pic>
        <p:nvPicPr>
          <p:cNvPr id="588" name="Google Shape;58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25" y="4115050"/>
            <a:ext cx="4161501" cy="249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6574" y="4312100"/>
            <a:ext cx="2976916" cy="5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3"/>
          <p:cNvSpPr txBox="1"/>
          <p:nvPr/>
        </p:nvSpPr>
        <p:spPr>
          <a:xfrm>
            <a:off x="5060974" y="3823225"/>
            <a:ext cx="55938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1800"/>
              <a:buChar char="●"/>
            </a:pPr>
            <a:r>
              <a:rPr lang="en-US" sz="1800">
                <a:solidFill>
                  <a:srgbClr val="C0504D"/>
                </a:solidFill>
              </a:rPr>
              <a:t>The first derivative w.r.t </a:t>
            </a:r>
            <a:r>
              <a:rPr i="1" lang="en-US" sz="1800">
                <a:solidFill>
                  <a:srgbClr val="C0504D"/>
                </a:solidFill>
              </a:rPr>
              <a:t>t</a:t>
            </a:r>
            <a:r>
              <a:rPr lang="en-US" sz="1800">
                <a:solidFill>
                  <a:srgbClr val="C0504D"/>
                </a:solidFill>
              </a:rPr>
              <a:t> is the tangent vector</a:t>
            </a:r>
            <a:endParaRPr sz="1800">
              <a:solidFill>
                <a:srgbClr val="C0504D"/>
              </a:solidFill>
            </a:endParaRPr>
          </a:p>
        </p:txBody>
      </p:sp>
      <p:sp>
        <p:nvSpPr>
          <p:cNvPr id="591" name="Google Shape;591;p53"/>
          <p:cNvSpPr txBox="1"/>
          <p:nvPr/>
        </p:nvSpPr>
        <p:spPr>
          <a:xfrm>
            <a:off x="5060974" y="4890025"/>
            <a:ext cx="55938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1800"/>
              <a:buChar char="●"/>
            </a:pPr>
            <a:r>
              <a:rPr lang="en-US" sz="1800">
                <a:solidFill>
                  <a:srgbClr val="C0504D"/>
                </a:solidFill>
              </a:rPr>
              <a:t>The norm of the second derivative is the curvature e.g. straight line has zero curvature</a:t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592" name="Google Shape;592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4996" y="5865850"/>
            <a:ext cx="6823792" cy="8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4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Understanding Poincare embeddings: Curved spaces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598" name="Google Shape;598;p54"/>
          <p:cNvSpPr txBox="1"/>
          <p:nvPr/>
        </p:nvSpPr>
        <p:spPr>
          <a:xfrm>
            <a:off x="378600" y="660525"/>
            <a:ext cx="84627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Going from curve to surface:</a:t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</p:txBody>
      </p:sp>
      <p:sp>
        <p:nvSpPr>
          <p:cNvPr id="599" name="Google Shape;599;p54"/>
          <p:cNvSpPr txBox="1"/>
          <p:nvPr/>
        </p:nvSpPr>
        <p:spPr>
          <a:xfrm>
            <a:off x="9762024" y="123225"/>
            <a:ext cx="2465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link to document</a:t>
            </a:r>
            <a:endParaRPr/>
          </a:p>
        </p:txBody>
      </p:sp>
      <p:sp>
        <p:nvSpPr>
          <p:cNvPr id="600" name="Google Shape;600;p54"/>
          <p:cNvSpPr txBox="1"/>
          <p:nvPr/>
        </p:nvSpPr>
        <p:spPr>
          <a:xfrm>
            <a:off x="450325" y="1197725"/>
            <a:ext cx="105795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For example the curvature of the circle is: 1/r (larger circles have smaller curvature)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01" name="Google Shape;60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125" y="2170688"/>
            <a:ext cx="5015501" cy="3414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4"/>
          <p:cNvSpPr txBox="1"/>
          <p:nvPr/>
        </p:nvSpPr>
        <p:spPr>
          <a:xfrm>
            <a:off x="450325" y="1578725"/>
            <a:ext cx="105795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For surfaces we can find cross sections which give the minimal and maximal value for k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03" name="Google Shape;603;p54"/>
          <p:cNvSpPr txBox="1"/>
          <p:nvPr/>
        </p:nvSpPr>
        <p:spPr>
          <a:xfrm>
            <a:off x="2314975" y="5688675"/>
            <a:ext cx="16275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source</a:t>
            </a:r>
            <a:endParaRPr/>
          </a:p>
        </p:txBody>
      </p:sp>
      <p:pic>
        <p:nvPicPr>
          <p:cNvPr id="604" name="Google Shape;604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9549" y="2828724"/>
            <a:ext cx="6979375" cy="8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4"/>
          <p:cNvSpPr txBox="1"/>
          <p:nvPr/>
        </p:nvSpPr>
        <p:spPr>
          <a:xfrm>
            <a:off x="7465788" y="2275475"/>
            <a:ext cx="26469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The Gauss curvature</a:t>
            </a:r>
            <a:endParaRPr b="1" sz="1800"/>
          </a:p>
        </p:txBody>
      </p:sp>
      <p:sp>
        <p:nvSpPr>
          <p:cNvPr id="606" name="Google Shape;606;p54"/>
          <p:cNvSpPr txBox="1"/>
          <p:nvPr/>
        </p:nvSpPr>
        <p:spPr>
          <a:xfrm>
            <a:off x="6565675" y="4011650"/>
            <a:ext cx="39585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value of K can be positive, negative or zero</a:t>
            </a:r>
            <a:endParaRPr/>
          </a:p>
        </p:txBody>
      </p:sp>
      <p:pic>
        <p:nvPicPr>
          <p:cNvPr id="607" name="Google Shape;607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0951" y="5317500"/>
            <a:ext cx="244792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4"/>
          <p:cNvSpPr txBox="1"/>
          <p:nvPr/>
        </p:nvSpPr>
        <p:spPr>
          <a:xfrm>
            <a:off x="7465788" y="4851225"/>
            <a:ext cx="26469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For sphere we have:</a:t>
            </a:r>
            <a:endParaRPr sz="1800">
              <a:solidFill>
                <a:srgbClr val="C0504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5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Understanding Poincare embeddings: Curved spaces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14" name="Google Shape;614;p55"/>
          <p:cNvSpPr txBox="1"/>
          <p:nvPr/>
        </p:nvSpPr>
        <p:spPr>
          <a:xfrm>
            <a:off x="331450" y="660525"/>
            <a:ext cx="99636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The curvature of the space we live in determines everything…..</a:t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</p:txBody>
      </p:sp>
      <p:sp>
        <p:nvSpPr>
          <p:cNvPr id="615" name="Google Shape;615;p55"/>
          <p:cNvSpPr txBox="1"/>
          <p:nvPr/>
        </p:nvSpPr>
        <p:spPr>
          <a:xfrm>
            <a:off x="9762024" y="123225"/>
            <a:ext cx="2465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link to document</a:t>
            </a:r>
            <a:endParaRPr/>
          </a:p>
        </p:txBody>
      </p:sp>
      <p:pic>
        <p:nvPicPr>
          <p:cNvPr id="616" name="Google Shape;61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450" y="1271138"/>
            <a:ext cx="5015501" cy="341412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5"/>
          <p:cNvSpPr txBox="1"/>
          <p:nvPr/>
        </p:nvSpPr>
        <p:spPr>
          <a:xfrm>
            <a:off x="2291275" y="4685250"/>
            <a:ext cx="16275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source</a:t>
            </a:r>
            <a:endParaRPr/>
          </a:p>
        </p:txBody>
      </p:sp>
      <p:pic>
        <p:nvPicPr>
          <p:cNvPr id="618" name="Google Shape;618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7575" y="1448938"/>
            <a:ext cx="3939500" cy="50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5">
            <a:hlinkClick r:id="rId7"/>
          </p:cNvPr>
          <p:cNvSpPr txBox="1"/>
          <p:nvPr/>
        </p:nvSpPr>
        <p:spPr>
          <a:xfrm>
            <a:off x="8823200" y="6430775"/>
            <a:ext cx="11055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Vector representation of words - motivation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92" name="Google Shape;92;p20"/>
          <p:cNvSpPr txBox="1"/>
          <p:nvPr/>
        </p:nvSpPr>
        <p:spPr>
          <a:xfrm>
            <a:off x="448400" y="712300"/>
            <a:ext cx="91539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 embeddings (toy example):</a:t>
            </a:r>
            <a:endParaRPr sz="18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875" y="1217500"/>
            <a:ext cx="3359774" cy="221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20"/>
          <p:cNvGrpSpPr/>
          <p:nvPr/>
        </p:nvGrpSpPr>
        <p:grpSpPr>
          <a:xfrm>
            <a:off x="4313025" y="1235063"/>
            <a:ext cx="3681835" cy="2176675"/>
            <a:chOff x="3981175" y="1574688"/>
            <a:chExt cx="3681835" cy="2176675"/>
          </a:xfrm>
        </p:grpSpPr>
        <p:pic>
          <p:nvPicPr>
            <p:cNvPr id="95" name="Google Shape;9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98850" y="1574688"/>
              <a:ext cx="2464160" cy="2176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20"/>
            <p:cNvSpPr/>
            <p:nvPr/>
          </p:nvSpPr>
          <p:spPr>
            <a:xfrm>
              <a:off x="3981175" y="2433025"/>
              <a:ext cx="1016700" cy="330600"/>
            </a:xfrm>
            <a:prstGeom prst="rightArrow">
              <a:avLst>
                <a:gd fmla="val 50000" name="adj1"/>
                <a:gd fmla="val 69902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20"/>
          <p:cNvGrpSpPr/>
          <p:nvPr/>
        </p:nvGrpSpPr>
        <p:grpSpPr>
          <a:xfrm>
            <a:off x="8187638" y="1170375"/>
            <a:ext cx="3332393" cy="2176650"/>
            <a:chOff x="7855788" y="1510000"/>
            <a:chExt cx="3332393" cy="2176650"/>
          </a:xfrm>
        </p:grpSpPr>
        <p:pic>
          <p:nvPicPr>
            <p:cNvPr id="98" name="Google Shape;98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065275" y="1510000"/>
              <a:ext cx="2122906" cy="2176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20"/>
            <p:cNvSpPr/>
            <p:nvPr/>
          </p:nvSpPr>
          <p:spPr>
            <a:xfrm>
              <a:off x="7855788" y="2433025"/>
              <a:ext cx="1016700" cy="330600"/>
            </a:xfrm>
            <a:prstGeom prst="rightArrow">
              <a:avLst>
                <a:gd fmla="val 50000" name="adj1"/>
                <a:gd fmla="val 69902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20"/>
          <p:cNvSpPr txBox="1"/>
          <p:nvPr/>
        </p:nvSpPr>
        <p:spPr>
          <a:xfrm>
            <a:off x="1549375" y="4112475"/>
            <a:ext cx="8090400" cy="12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Why word embeddings: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We want to embed high dimensional vectors in low dimensional space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We want to have </a:t>
            </a:r>
            <a:r>
              <a:rPr lang="en-US" sz="1800"/>
              <a:t>meaningful</a:t>
            </a:r>
            <a:r>
              <a:rPr lang="en-US" sz="1800"/>
              <a:t> vector representations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6"/>
          <p:cNvSpPr txBox="1"/>
          <p:nvPr>
            <p:ph type="title"/>
          </p:nvPr>
        </p:nvSpPr>
        <p:spPr>
          <a:xfrm>
            <a:off x="92775" y="69625"/>
            <a:ext cx="11379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Understanding Poincare embeddings: The idea of embeddings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25" name="Google Shape;625;p56"/>
          <p:cNvSpPr txBox="1"/>
          <p:nvPr/>
        </p:nvSpPr>
        <p:spPr>
          <a:xfrm>
            <a:off x="331450" y="660525"/>
            <a:ext cx="99636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We want to embed curved space in our flat Euclides world</a:t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626" name="Google Shape;6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75" y="1251413"/>
            <a:ext cx="3939500" cy="50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56"/>
          <p:cNvSpPr txBox="1"/>
          <p:nvPr/>
        </p:nvSpPr>
        <p:spPr>
          <a:xfrm>
            <a:off x="4938075" y="1248350"/>
            <a:ext cx="65340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We are going to put slowly all the pieces together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Consider R</a:t>
            </a:r>
            <a:r>
              <a:rPr baseline="30000" lang="en-US" sz="1800">
                <a:solidFill>
                  <a:schemeClr val="dk1"/>
                </a:solidFill>
              </a:rPr>
              <a:t>3</a:t>
            </a:r>
            <a:r>
              <a:rPr lang="en-US" sz="1800">
                <a:solidFill>
                  <a:schemeClr val="dk1"/>
                </a:solidFill>
              </a:rPr>
              <a:t> space.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 simplest possible elliptic surface is sphere 2D with radius 1</a:t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It has K=+1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In spherical coordinates we have (r=1)</a:t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1800"/>
              <a:buChar char="●"/>
            </a:pPr>
            <a:r>
              <a:rPr lang="en-US" sz="1800">
                <a:solidFill>
                  <a:srgbClr val="C0504D"/>
                </a:solidFill>
              </a:rPr>
              <a:t>We have created a model for 2D sphere space embedded in euclidean space (note that dr=0)</a:t>
            </a:r>
            <a:endParaRPr sz="1800">
              <a:solidFill>
                <a:srgbClr val="C0504D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Then compute metric tensor, find geodesics (the arc of great circle), compute distances etc.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628" name="Google Shape;62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8888" y="2624675"/>
            <a:ext cx="2711175" cy="4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8050" y="3985100"/>
            <a:ext cx="2110700" cy="9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7"/>
          <p:cNvSpPr txBox="1"/>
          <p:nvPr>
            <p:ph type="title"/>
          </p:nvPr>
        </p:nvSpPr>
        <p:spPr>
          <a:xfrm>
            <a:off x="92775" y="69625"/>
            <a:ext cx="11379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Understanding Poincare embeddings: The idea of embeddings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35" name="Google Shape;635;p57"/>
          <p:cNvSpPr txBox="1"/>
          <p:nvPr/>
        </p:nvSpPr>
        <p:spPr>
          <a:xfrm>
            <a:off x="331450" y="660525"/>
            <a:ext cx="99636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What about hyperbolic spaces?</a:t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636" name="Google Shape;63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75" y="1251413"/>
            <a:ext cx="3939500" cy="50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7"/>
          <p:cNvSpPr txBox="1"/>
          <p:nvPr/>
        </p:nvSpPr>
        <p:spPr>
          <a:xfrm>
            <a:off x="4938075" y="1019225"/>
            <a:ext cx="6534000" cy="48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So far we have discussed flat spaces and 2D spheres.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2D sphere is the simplest example of elliptic space which we can visualize in our 3D world.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With hyperbolic space </a:t>
            </a:r>
            <a:r>
              <a:rPr b="1" lang="en-US" sz="1800">
                <a:solidFill>
                  <a:schemeClr val="dk1"/>
                </a:solidFill>
              </a:rPr>
              <a:t>H</a:t>
            </a:r>
            <a:r>
              <a:rPr lang="en-US" sz="1800">
                <a:solidFill>
                  <a:schemeClr val="dk1"/>
                </a:solidFill>
              </a:rPr>
              <a:t> is much harder, we cannot visualize it easily in our world.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Imagine that for </a:t>
            </a:r>
            <a:r>
              <a:rPr b="1" lang="en-US" sz="1800">
                <a:solidFill>
                  <a:schemeClr val="dk1"/>
                </a:solidFill>
              </a:rPr>
              <a:t>H</a:t>
            </a:r>
            <a:r>
              <a:rPr lang="en-US" sz="1800">
                <a:solidFill>
                  <a:schemeClr val="dk1"/>
                </a:solidFill>
              </a:rPr>
              <a:t> the K=-1, which means that in any position in the space it can be locally approximated by saddle point surface.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We need models!!! Like Poincare disc model.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Those models are not ideal: some of them don’t preserve angles, some distances.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Poincare disc model preserves angles (conformal model). Hence at least directions of gradients are correct (see discussion in paper). </a:t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413" y="1062875"/>
            <a:ext cx="244792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58"/>
          <p:cNvSpPr txBox="1"/>
          <p:nvPr>
            <p:ph type="title"/>
          </p:nvPr>
        </p:nvSpPr>
        <p:spPr>
          <a:xfrm>
            <a:off x="92775" y="69625"/>
            <a:ext cx="11379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Understanding Poincare embeddings: The hyperbolic models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44" name="Google Shape;644;p58"/>
          <p:cNvSpPr txBox="1"/>
          <p:nvPr/>
        </p:nvSpPr>
        <p:spPr>
          <a:xfrm>
            <a:off x="331450" y="660525"/>
            <a:ext cx="99636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How do we get hyperbolic models?</a:t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</p:txBody>
      </p:sp>
      <p:sp>
        <p:nvSpPr>
          <p:cNvPr id="645" name="Google Shape;645;p58"/>
          <p:cNvSpPr txBox="1"/>
          <p:nvPr/>
        </p:nvSpPr>
        <p:spPr>
          <a:xfrm>
            <a:off x="379225" y="1251425"/>
            <a:ext cx="5159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Recall the Gauss curvature of sphere:</a:t>
            </a:r>
            <a:endParaRPr sz="1800"/>
          </a:p>
        </p:txBody>
      </p:sp>
      <p:sp>
        <p:nvSpPr>
          <p:cNvPr id="646" name="Google Shape;646;p58"/>
          <p:cNvSpPr txBox="1"/>
          <p:nvPr/>
        </p:nvSpPr>
        <p:spPr>
          <a:xfrm>
            <a:off x="379225" y="1937225"/>
            <a:ext cx="8999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For hyperbolic space (with constant curvature) </a:t>
            </a:r>
            <a:r>
              <a:rPr lang="en-US" sz="1800">
                <a:solidFill>
                  <a:schemeClr val="dk1"/>
                </a:solidFill>
              </a:rPr>
              <a:t>we want to have </a:t>
            </a:r>
            <a:r>
              <a:rPr b="1" lang="en-US" sz="1800">
                <a:solidFill>
                  <a:schemeClr val="dk1"/>
                </a:solidFill>
              </a:rPr>
              <a:t>K=-1</a:t>
            </a:r>
            <a:endParaRPr b="1" sz="1800"/>
          </a:p>
        </p:txBody>
      </p:sp>
      <p:sp>
        <p:nvSpPr>
          <p:cNvPr id="647" name="Google Shape;647;p58"/>
          <p:cNvSpPr txBox="1"/>
          <p:nvPr/>
        </p:nvSpPr>
        <p:spPr>
          <a:xfrm>
            <a:off x="379225" y="2546825"/>
            <a:ext cx="8999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Let’s put r=i (imaginary radius) then K=-1 - a pseudo sphere or hyperboloid model</a:t>
            </a:r>
            <a:endParaRPr b="1" sz="1800"/>
          </a:p>
        </p:txBody>
      </p:sp>
      <p:pic>
        <p:nvPicPr>
          <p:cNvPr id="648" name="Google Shape;64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4575" y="3111948"/>
            <a:ext cx="3228145" cy="6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58"/>
          <p:cNvSpPr txBox="1"/>
          <p:nvPr/>
        </p:nvSpPr>
        <p:spPr>
          <a:xfrm>
            <a:off x="4424525" y="3543072"/>
            <a:ext cx="25440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a hyperboloid model</a:t>
            </a:r>
            <a:endParaRPr sz="1800">
              <a:solidFill>
                <a:srgbClr val="C0504D"/>
              </a:solidFill>
            </a:endParaRPr>
          </a:p>
        </p:txBody>
      </p:sp>
      <p:sp>
        <p:nvSpPr>
          <p:cNvPr id="650" name="Google Shape;650;p58"/>
          <p:cNvSpPr txBox="1"/>
          <p:nvPr/>
        </p:nvSpPr>
        <p:spPr>
          <a:xfrm>
            <a:off x="379225" y="3984975"/>
            <a:ext cx="71187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can embed it in cartesian coordinates (check x=y=0):</a:t>
            </a:r>
            <a:endParaRPr sz="1800"/>
          </a:p>
        </p:txBody>
      </p:sp>
      <p:pic>
        <p:nvPicPr>
          <p:cNvPr id="651" name="Google Shape;65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400" y="4483450"/>
            <a:ext cx="2544000" cy="651327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58"/>
          <p:cNvSpPr txBox="1"/>
          <p:nvPr/>
        </p:nvSpPr>
        <p:spPr>
          <a:xfrm>
            <a:off x="379225" y="5127975"/>
            <a:ext cx="11013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This model is still hard to visualize :( Hard to work with 3 variables, we want less. 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9"/>
          <p:cNvSpPr txBox="1"/>
          <p:nvPr>
            <p:ph type="title"/>
          </p:nvPr>
        </p:nvSpPr>
        <p:spPr>
          <a:xfrm>
            <a:off x="92775" y="69625"/>
            <a:ext cx="11379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Understanding Poincare embeddings: The hyperbolic models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58" name="Google Shape;658;p59"/>
          <p:cNvSpPr txBox="1"/>
          <p:nvPr/>
        </p:nvSpPr>
        <p:spPr>
          <a:xfrm>
            <a:off x="331450" y="660525"/>
            <a:ext cx="99636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How do we get hyperbolic models?</a:t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</p:txBody>
      </p:sp>
      <p:sp>
        <p:nvSpPr>
          <p:cNvPr id="659" name="Google Shape;659;p59"/>
          <p:cNvSpPr txBox="1"/>
          <p:nvPr/>
        </p:nvSpPr>
        <p:spPr>
          <a:xfrm>
            <a:off x="489825" y="1114300"/>
            <a:ext cx="11013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Poincare disc model is obtained as stereographic projection of H model</a:t>
            </a:r>
            <a:endParaRPr sz="1800"/>
          </a:p>
        </p:txBody>
      </p:sp>
      <p:pic>
        <p:nvPicPr>
          <p:cNvPr id="660" name="Google Shape;66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25" y="1566875"/>
            <a:ext cx="6595051" cy="514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4451" y="1648900"/>
            <a:ext cx="3410716" cy="458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0"/>
          <p:cNvSpPr txBox="1"/>
          <p:nvPr>
            <p:ph type="title"/>
          </p:nvPr>
        </p:nvSpPr>
        <p:spPr>
          <a:xfrm>
            <a:off x="92775" y="69625"/>
            <a:ext cx="11379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Understanding Poincare embeddings: The hyperbolic models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67" name="Google Shape;667;p60"/>
          <p:cNvSpPr txBox="1"/>
          <p:nvPr/>
        </p:nvSpPr>
        <p:spPr>
          <a:xfrm>
            <a:off x="331450" y="660525"/>
            <a:ext cx="9963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An analogy can be find in map projections: different projections lead to different surface parameterizations and apparent geodesics.</a:t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668" name="Google Shape;6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350" y="3817975"/>
            <a:ext cx="4200551" cy="23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2275" y="3909013"/>
            <a:ext cx="3987900" cy="23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1075" y="1590613"/>
            <a:ext cx="244792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1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Poincare embeddings - big picture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676" name="Google Shape;676;p61"/>
          <p:cNvSpPr txBox="1"/>
          <p:nvPr/>
        </p:nvSpPr>
        <p:spPr>
          <a:xfrm>
            <a:off x="268650" y="774300"/>
            <a:ext cx="75453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idea is to use the </a:t>
            </a:r>
            <a:r>
              <a:rPr b="1" lang="en-US" sz="1800"/>
              <a:t>hyperbolic</a:t>
            </a:r>
            <a:r>
              <a:rPr lang="en-US" sz="1800"/>
              <a:t> space instead </a:t>
            </a:r>
            <a:r>
              <a:rPr b="1" lang="en-US" sz="1800"/>
              <a:t>euclidean</a:t>
            </a:r>
            <a:r>
              <a:rPr lang="en-US" sz="1800"/>
              <a:t> one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77" name="Google Shape;67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975" y="1328675"/>
            <a:ext cx="4169375" cy="42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1"/>
          <p:cNvSpPr txBox="1"/>
          <p:nvPr/>
        </p:nvSpPr>
        <p:spPr>
          <a:xfrm>
            <a:off x="3397400" y="1106125"/>
            <a:ext cx="4551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61"/>
          <p:cNvSpPr txBox="1"/>
          <p:nvPr/>
        </p:nvSpPr>
        <p:spPr>
          <a:xfrm>
            <a:off x="1197451" y="5184325"/>
            <a:ext cx="17496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from </a:t>
            </a:r>
            <a:r>
              <a:rPr b="1" lang="en-US" sz="1800" u="sng">
                <a:solidFill>
                  <a:schemeClr val="hlink"/>
                </a:solidFill>
                <a:hlinkClick r:id="rId4"/>
              </a:rPr>
              <a:t>Escher</a:t>
            </a:r>
            <a:r>
              <a:rPr b="1" lang="en-US" sz="1800"/>
              <a:t>: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each fish has the same area</a:t>
            </a:r>
            <a:endParaRPr sz="1800"/>
          </a:p>
        </p:txBody>
      </p:sp>
      <p:pic>
        <p:nvPicPr>
          <p:cNvPr id="680" name="Google Shape;68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2974" y="1436462"/>
            <a:ext cx="4296051" cy="4150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627" y="1305025"/>
            <a:ext cx="3770447" cy="373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2"/>
          <p:cNvSpPr txBox="1"/>
          <p:nvPr>
            <p:ph type="title"/>
          </p:nvPr>
        </p:nvSpPr>
        <p:spPr>
          <a:xfrm>
            <a:off x="92775" y="69625"/>
            <a:ext cx="8519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Poincare embeddings - final summary</a:t>
            </a:r>
            <a:endParaRPr b="1" sz="3000">
              <a:solidFill>
                <a:srgbClr val="1CA4DC"/>
              </a:solidFill>
            </a:endParaRPr>
          </a:p>
        </p:txBody>
      </p:sp>
      <p:pic>
        <p:nvPicPr>
          <p:cNvPr id="687" name="Google Shape;68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649" y="1477254"/>
            <a:ext cx="2916100" cy="281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1363" y="982625"/>
            <a:ext cx="5082297" cy="8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62"/>
          <p:cNvSpPr txBox="1"/>
          <p:nvPr/>
        </p:nvSpPr>
        <p:spPr>
          <a:xfrm>
            <a:off x="4969675" y="481775"/>
            <a:ext cx="6360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Distance in disc model is given by equation:</a:t>
            </a:r>
            <a:endParaRPr sz="1800">
              <a:solidFill>
                <a:srgbClr val="C0504D"/>
              </a:solidFill>
            </a:endParaRPr>
          </a:p>
        </p:txBody>
      </p:sp>
      <p:sp>
        <p:nvSpPr>
          <p:cNvPr id="690" name="Google Shape;690;p62"/>
          <p:cNvSpPr txBox="1"/>
          <p:nvPr/>
        </p:nvSpPr>
        <p:spPr>
          <a:xfrm>
            <a:off x="4969675" y="1853375"/>
            <a:ext cx="6360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The authors provide optimization method</a:t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691" name="Google Shape;69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0172" y="2343275"/>
            <a:ext cx="7204678" cy="221283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62"/>
          <p:cNvSpPr txBox="1"/>
          <p:nvPr/>
        </p:nvSpPr>
        <p:spPr>
          <a:xfrm>
            <a:off x="4969675" y="4672775"/>
            <a:ext cx="6360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Which simplifies to:</a:t>
            </a:r>
            <a:endParaRPr sz="1800">
              <a:solidFill>
                <a:srgbClr val="C0504D"/>
              </a:solidFill>
            </a:endParaRPr>
          </a:p>
        </p:txBody>
      </p:sp>
      <p:pic>
        <p:nvPicPr>
          <p:cNvPr id="693" name="Google Shape;69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0175" y="5132273"/>
            <a:ext cx="7204675" cy="166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800" y="6077425"/>
            <a:ext cx="3963293" cy="53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5" name="Google Shape;695;p62"/>
          <p:cNvCxnSpPr/>
          <p:nvPr/>
        </p:nvCxnSpPr>
        <p:spPr>
          <a:xfrm>
            <a:off x="4550925" y="6391850"/>
            <a:ext cx="1517100" cy="55200"/>
          </a:xfrm>
          <a:prstGeom prst="straightConnector1">
            <a:avLst/>
          </a:prstGeom>
          <a:noFill/>
          <a:ln cap="flat" cmpd="sng" w="28575">
            <a:solidFill>
              <a:srgbClr val="C0504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6" name="Google Shape;696;p62"/>
          <p:cNvSpPr txBox="1"/>
          <p:nvPr/>
        </p:nvSpPr>
        <p:spPr>
          <a:xfrm>
            <a:off x="8991250" y="6771100"/>
            <a:ext cx="4551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3"/>
          <p:cNvSpPr txBox="1"/>
          <p:nvPr>
            <p:ph type="title"/>
          </p:nvPr>
        </p:nvSpPr>
        <p:spPr>
          <a:xfrm>
            <a:off x="1836450" y="2753300"/>
            <a:ext cx="8519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139FDA"/>
                </a:solidFill>
              </a:rPr>
              <a:t>Experiments</a:t>
            </a:r>
            <a:endParaRPr b="1" sz="4800">
              <a:solidFill>
                <a:srgbClr val="1CA4DC"/>
              </a:solidFill>
            </a:endParaRPr>
          </a:p>
        </p:txBody>
      </p:sp>
      <p:sp>
        <p:nvSpPr>
          <p:cNvPr id="702" name="Google Shape;702;p63"/>
          <p:cNvSpPr txBox="1"/>
          <p:nvPr/>
        </p:nvSpPr>
        <p:spPr>
          <a:xfrm>
            <a:off x="8991250" y="6771100"/>
            <a:ext cx="4551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4"/>
          <p:cNvSpPr txBox="1"/>
          <p:nvPr>
            <p:ph type="title"/>
          </p:nvPr>
        </p:nvSpPr>
        <p:spPr>
          <a:xfrm>
            <a:off x="92775" y="69625"/>
            <a:ext cx="6457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My experiments - WDIL</a:t>
            </a:r>
            <a:endParaRPr b="1" sz="3000">
              <a:solidFill>
                <a:srgbClr val="1CA4DC"/>
              </a:solidFill>
            </a:endParaRPr>
          </a:p>
        </p:txBody>
      </p:sp>
      <p:pic>
        <p:nvPicPr>
          <p:cNvPr id="708" name="Google Shape;7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25" y="733724"/>
            <a:ext cx="2699380" cy="279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5180" y="641485"/>
            <a:ext cx="2759129" cy="2980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7939" y="606923"/>
            <a:ext cx="2879737" cy="304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926" y="3755225"/>
            <a:ext cx="2769525" cy="293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8101" y="3873750"/>
            <a:ext cx="2769524" cy="292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6101" y="3855475"/>
            <a:ext cx="2769523" cy="295708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64"/>
          <p:cNvSpPr txBox="1"/>
          <p:nvPr/>
        </p:nvSpPr>
        <p:spPr>
          <a:xfrm>
            <a:off x="624175" y="606925"/>
            <a:ext cx="17067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Inner product</a:t>
            </a:r>
            <a:endParaRPr/>
          </a:p>
        </p:txBody>
      </p:sp>
      <p:sp>
        <p:nvSpPr>
          <p:cNvPr id="715" name="Google Shape;715;p64"/>
          <p:cNvSpPr txBox="1"/>
          <p:nvPr/>
        </p:nvSpPr>
        <p:spPr>
          <a:xfrm>
            <a:off x="3179513" y="499127"/>
            <a:ext cx="28419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Euclides distance (no sampling)</a:t>
            </a:r>
            <a:endParaRPr/>
          </a:p>
        </p:txBody>
      </p:sp>
      <p:sp>
        <p:nvSpPr>
          <p:cNvPr id="716" name="Google Shape;716;p64"/>
          <p:cNvSpPr txBox="1"/>
          <p:nvPr/>
        </p:nvSpPr>
        <p:spPr>
          <a:xfrm>
            <a:off x="6352363" y="499125"/>
            <a:ext cx="28419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Euclides distance (with sampling)</a:t>
            </a:r>
            <a:endParaRPr/>
          </a:p>
        </p:txBody>
      </p:sp>
      <p:sp>
        <p:nvSpPr>
          <p:cNvPr id="717" name="Google Shape;717;p64"/>
          <p:cNvSpPr txBox="1"/>
          <p:nvPr/>
        </p:nvSpPr>
        <p:spPr>
          <a:xfrm>
            <a:off x="207725" y="3716025"/>
            <a:ext cx="29334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Poincare (naive approach Adam )</a:t>
            </a:r>
            <a:endParaRPr/>
          </a:p>
        </p:txBody>
      </p:sp>
      <p:sp>
        <p:nvSpPr>
          <p:cNvPr id="718" name="Google Shape;718;p64"/>
          <p:cNvSpPr txBox="1"/>
          <p:nvPr/>
        </p:nvSpPr>
        <p:spPr>
          <a:xfrm>
            <a:off x="3459362" y="3755225"/>
            <a:ext cx="29685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Poincare (natural gradient SDG)</a:t>
            </a:r>
            <a:endParaRPr/>
          </a:p>
        </p:txBody>
      </p:sp>
      <p:sp>
        <p:nvSpPr>
          <p:cNvPr id="719" name="Google Shape;719;p64"/>
          <p:cNvSpPr txBox="1"/>
          <p:nvPr/>
        </p:nvSpPr>
        <p:spPr>
          <a:xfrm>
            <a:off x="6651300" y="3755225"/>
            <a:ext cx="32406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Poincare (natural gradient Adam)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5"/>
          <p:cNvSpPr txBox="1"/>
          <p:nvPr>
            <p:ph type="title"/>
          </p:nvPr>
        </p:nvSpPr>
        <p:spPr>
          <a:xfrm>
            <a:off x="92775" y="69625"/>
            <a:ext cx="6457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My experiments - WDIL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725" name="Google Shape;725;p65"/>
          <p:cNvSpPr txBox="1"/>
          <p:nvPr/>
        </p:nvSpPr>
        <p:spPr>
          <a:xfrm>
            <a:off x="624175" y="606925"/>
            <a:ext cx="38793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Poincare 3D - Adam</a:t>
            </a:r>
            <a:endParaRPr/>
          </a:p>
        </p:txBody>
      </p:sp>
      <p:pic>
        <p:nvPicPr>
          <p:cNvPr id="726" name="Google Shape;72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375" y="678050"/>
            <a:ext cx="5917652" cy="59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Simple implementation of Glove algorithm</a:t>
            </a:r>
            <a:endParaRPr b="1" sz="3000">
              <a:solidFill>
                <a:srgbClr val="1CA4DC"/>
              </a:solidFill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5000" y="69636"/>
            <a:ext cx="4293274" cy="10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/>
        </p:nvSpPr>
        <p:spPr>
          <a:xfrm>
            <a:off x="210224" y="810825"/>
            <a:ext cx="54831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Word: </a:t>
            </a:r>
            <a:r>
              <a:rPr lang="en-US" sz="1800">
                <a:solidFill>
                  <a:srgbClr val="C050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kolasinski</a:t>
            </a:r>
            <a:endParaRPr sz="1800">
              <a:solidFill>
                <a:srgbClr val="C050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8" name="Google Shape;108;p21"/>
          <p:cNvGrpSpPr/>
          <p:nvPr/>
        </p:nvGrpSpPr>
        <p:grpSpPr>
          <a:xfrm>
            <a:off x="210224" y="3706425"/>
            <a:ext cx="9067051" cy="2823525"/>
            <a:chOff x="210224" y="3706425"/>
            <a:chExt cx="9067051" cy="2823525"/>
          </a:xfrm>
        </p:grpSpPr>
        <p:sp>
          <p:nvSpPr>
            <p:cNvPr id="109" name="Google Shape;109;p21"/>
            <p:cNvSpPr txBox="1"/>
            <p:nvPr/>
          </p:nvSpPr>
          <p:spPr>
            <a:xfrm>
              <a:off x="210224" y="3706425"/>
              <a:ext cx="5483100" cy="48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imes New Roman"/>
                  <a:ea typeface="Times New Roman"/>
                  <a:cs typeface="Times New Roman"/>
                  <a:sym typeface="Times New Roman"/>
                </a:rPr>
                <a:t>Word: </a:t>
              </a:r>
              <a:r>
                <a:rPr lang="en-US" sz="1800">
                  <a:solidFill>
                    <a:srgbClr val="C0504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energy</a:t>
              </a:r>
              <a:endParaRPr sz="1800">
                <a:solidFill>
                  <a:srgbClr val="C0504D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10" name="Google Shape;110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6650" y="4196325"/>
              <a:ext cx="8810625" cy="2333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" name="Google Shape;11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388" y="1373338"/>
            <a:ext cx="8966814" cy="2260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2125" y="3923575"/>
            <a:ext cx="2661337" cy="2766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313" y="3981975"/>
            <a:ext cx="2661337" cy="2868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313" y="3981975"/>
            <a:ext cx="2661338" cy="2748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2463" y="845575"/>
            <a:ext cx="2661337" cy="2816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825" y="806075"/>
            <a:ext cx="2661338" cy="2815437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66"/>
          <p:cNvSpPr txBox="1"/>
          <p:nvPr>
            <p:ph type="title"/>
          </p:nvPr>
        </p:nvSpPr>
        <p:spPr>
          <a:xfrm>
            <a:off x="92775" y="69625"/>
            <a:ext cx="6457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My experiments - WDIL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737" name="Google Shape;737;p66"/>
          <p:cNvSpPr txBox="1"/>
          <p:nvPr/>
        </p:nvSpPr>
        <p:spPr>
          <a:xfrm>
            <a:off x="4495625" y="152675"/>
            <a:ext cx="792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Another approach - trained on pairs but only nearest </a:t>
            </a:r>
            <a:r>
              <a:rPr lang="en-US" sz="1800"/>
              <a:t>neighbors</a:t>
            </a:r>
            <a:endParaRPr sz="1800"/>
          </a:p>
        </p:txBody>
      </p:sp>
      <p:sp>
        <p:nvSpPr>
          <p:cNvPr id="738" name="Google Shape;738;p66"/>
          <p:cNvSpPr txBox="1"/>
          <p:nvPr/>
        </p:nvSpPr>
        <p:spPr>
          <a:xfrm>
            <a:off x="624175" y="606925"/>
            <a:ext cx="17067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Inner product</a:t>
            </a:r>
            <a:endParaRPr/>
          </a:p>
        </p:txBody>
      </p:sp>
      <p:sp>
        <p:nvSpPr>
          <p:cNvPr id="739" name="Google Shape;739;p66"/>
          <p:cNvSpPr txBox="1"/>
          <p:nvPr/>
        </p:nvSpPr>
        <p:spPr>
          <a:xfrm>
            <a:off x="3179513" y="499127"/>
            <a:ext cx="28419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Euclides distance (no sampling)</a:t>
            </a:r>
            <a:endParaRPr/>
          </a:p>
        </p:txBody>
      </p:sp>
      <p:sp>
        <p:nvSpPr>
          <p:cNvPr id="740" name="Google Shape;740;p66"/>
          <p:cNvSpPr txBox="1"/>
          <p:nvPr/>
        </p:nvSpPr>
        <p:spPr>
          <a:xfrm>
            <a:off x="6549963" y="499125"/>
            <a:ext cx="28419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Euclides distance (with sampling)</a:t>
            </a:r>
            <a:endParaRPr/>
          </a:p>
        </p:txBody>
      </p:sp>
      <p:sp>
        <p:nvSpPr>
          <p:cNvPr id="741" name="Google Shape;741;p66"/>
          <p:cNvSpPr txBox="1"/>
          <p:nvPr/>
        </p:nvSpPr>
        <p:spPr>
          <a:xfrm>
            <a:off x="317825" y="3699600"/>
            <a:ext cx="29889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Poincare (naive approach Adam )</a:t>
            </a:r>
            <a:endParaRPr/>
          </a:p>
        </p:txBody>
      </p:sp>
      <p:sp>
        <p:nvSpPr>
          <p:cNvPr id="742" name="Google Shape;742;p66"/>
          <p:cNvSpPr txBox="1"/>
          <p:nvPr/>
        </p:nvSpPr>
        <p:spPr>
          <a:xfrm>
            <a:off x="3423325" y="3694875"/>
            <a:ext cx="32292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Poincare (natural gradient SDG)</a:t>
            </a:r>
            <a:endParaRPr/>
          </a:p>
        </p:txBody>
      </p:sp>
      <p:sp>
        <p:nvSpPr>
          <p:cNvPr id="743" name="Google Shape;743;p66"/>
          <p:cNvSpPr txBox="1"/>
          <p:nvPr/>
        </p:nvSpPr>
        <p:spPr>
          <a:xfrm>
            <a:off x="6652475" y="3694875"/>
            <a:ext cx="34845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Poincare (natural gradient Adam)</a:t>
            </a:r>
            <a:endParaRPr/>
          </a:p>
        </p:txBody>
      </p:sp>
      <p:pic>
        <p:nvPicPr>
          <p:cNvPr id="744" name="Google Shape;744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2501" y="793875"/>
            <a:ext cx="2783375" cy="28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7"/>
          <p:cNvSpPr txBox="1"/>
          <p:nvPr>
            <p:ph type="title"/>
          </p:nvPr>
        </p:nvSpPr>
        <p:spPr>
          <a:xfrm>
            <a:off x="92775" y="69625"/>
            <a:ext cx="6457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My experiments - WDIL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750" name="Google Shape;750;p67"/>
          <p:cNvSpPr txBox="1"/>
          <p:nvPr/>
        </p:nvSpPr>
        <p:spPr>
          <a:xfrm>
            <a:off x="529350" y="717550"/>
            <a:ext cx="104766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Keras customized SGD implementation and possible problem with word embeddings efficient update</a:t>
            </a:r>
            <a:endParaRPr sz="1800"/>
          </a:p>
        </p:txBody>
      </p:sp>
      <p:pic>
        <p:nvPicPr>
          <p:cNvPr id="751" name="Google Shape;75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50" y="1304525"/>
            <a:ext cx="4993577" cy="52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825" y="1426750"/>
            <a:ext cx="5980825" cy="13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67"/>
          <p:cNvSpPr txBox="1"/>
          <p:nvPr/>
        </p:nvSpPr>
        <p:spPr>
          <a:xfrm>
            <a:off x="7624400" y="3089250"/>
            <a:ext cx="27969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0504D"/>
                </a:solidFill>
              </a:rPr>
              <a:t>normalization</a:t>
            </a:r>
            <a:endParaRPr>
              <a:solidFill>
                <a:srgbClr val="C0504D"/>
              </a:solidFill>
            </a:endParaRPr>
          </a:p>
        </p:txBody>
      </p:sp>
      <p:cxnSp>
        <p:nvCxnSpPr>
          <p:cNvPr id="754" name="Google Shape;754;p67"/>
          <p:cNvCxnSpPr>
            <a:stCxn id="753" idx="0"/>
            <a:endCxn id="755" idx="2"/>
          </p:cNvCxnSpPr>
          <p:nvPr/>
        </p:nvCxnSpPr>
        <p:spPr>
          <a:xfrm flipH="1" rot="10800000">
            <a:off x="9022850" y="2749350"/>
            <a:ext cx="213300" cy="339900"/>
          </a:xfrm>
          <a:prstGeom prst="straightConnector1">
            <a:avLst/>
          </a:prstGeom>
          <a:noFill/>
          <a:ln cap="flat" cmpd="sng" w="19050">
            <a:solidFill>
              <a:srgbClr val="C0504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67"/>
          <p:cNvSpPr/>
          <p:nvPr/>
        </p:nvSpPr>
        <p:spPr>
          <a:xfrm>
            <a:off x="8833225" y="2338675"/>
            <a:ext cx="805800" cy="410700"/>
          </a:xfrm>
          <a:prstGeom prst="rect">
            <a:avLst/>
          </a:prstGeom>
          <a:noFill/>
          <a:ln cap="flat" cmpd="sng" w="952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67"/>
          <p:cNvSpPr txBox="1"/>
          <p:nvPr/>
        </p:nvSpPr>
        <p:spPr>
          <a:xfrm>
            <a:off x="10810750" y="1304525"/>
            <a:ext cx="14199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0504D"/>
                </a:solidFill>
              </a:rPr>
              <a:t>project(...)</a:t>
            </a:r>
            <a:endParaRPr>
              <a:solidFill>
                <a:srgbClr val="C0504D"/>
              </a:solidFill>
            </a:endParaRPr>
          </a:p>
        </p:txBody>
      </p:sp>
      <p:cxnSp>
        <p:nvCxnSpPr>
          <p:cNvPr id="757" name="Google Shape;757;p67"/>
          <p:cNvCxnSpPr>
            <a:stCxn id="756" idx="1"/>
            <a:endCxn id="758" idx="3"/>
          </p:cNvCxnSpPr>
          <p:nvPr/>
        </p:nvCxnSpPr>
        <p:spPr>
          <a:xfrm flipH="1">
            <a:off x="9947350" y="1549475"/>
            <a:ext cx="863400" cy="145800"/>
          </a:xfrm>
          <a:prstGeom prst="straightConnector1">
            <a:avLst/>
          </a:prstGeom>
          <a:noFill/>
          <a:ln cap="flat" cmpd="sng" w="19050">
            <a:solidFill>
              <a:srgbClr val="C0504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8" name="Google Shape;758;p67"/>
          <p:cNvSpPr/>
          <p:nvPr/>
        </p:nvSpPr>
        <p:spPr>
          <a:xfrm>
            <a:off x="7485504" y="1426750"/>
            <a:ext cx="2461800" cy="537300"/>
          </a:xfrm>
          <a:prstGeom prst="rect">
            <a:avLst/>
          </a:prstGeom>
          <a:noFill/>
          <a:ln cap="flat" cmpd="sng" w="952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67"/>
          <p:cNvSpPr txBox="1"/>
          <p:nvPr/>
        </p:nvSpPr>
        <p:spPr>
          <a:xfrm>
            <a:off x="7142425" y="3681825"/>
            <a:ext cx="30576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At this point g is an indexes tensor, however after </a:t>
            </a:r>
            <a:r>
              <a:rPr lang="en-US">
                <a:solidFill>
                  <a:srgbClr val="38761D"/>
                </a:solidFill>
              </a:rPr>
              <a:t>assignment</a:t>
            </a:r>
            <a:r>
              <a:rPr lang="en-US">
                <a:solidFill>
                  <a:srgbClr val="38761D"/>
                </a:solidFill>
              </a:rPr>
              <a:t> it becomes regular dense one. Does it mean that in Keras this kind of update is not efficient???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760" name="Google Shape;760;p67"/>
          <p:cNvCxnSpPr>
            <a:stCxn id="761" idx="1"/>
          </p:cNvCxnSpPr>
          <p:nvPr/>
        </p:nvCxnSpPr>
        <p:spPr>
          <a:xfrm rot="10800000">
            <a:off x="3381624" y="4124350"/>
            <a:ext cx="3760800" cy="1737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1" name="Google Shape;761;p67"/>
          <p:cNvSpPr/>
          <p:nvPr/>
        </p:nvSpPr>
        <p:spPr>
          <a:xfrm>
            <a:off x="7142424" y="3721300"/>
            <a:ext cx="3192000" cy="11535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67"/>
          <p:cNvSpPr/>
          <p:nvPr/>
        </p:nvSpPr>
        <p:spPr>
          <a:xfrm>
            <a:off x="1159150" y="5284700"/>
            <a:ext cx="2420100" cy="301200"/>
          </a:xfrm>
          <a:prstGeom prst="rect">
            <a:avLst/>
          </a:prstGeom>
          <a:noFill/>
          <a:ln cap="flat" cmpd="sng" w="952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7"/>
          <p:cNvSpPr/>
          <p:nvPr/>
        </p:nvSpPr>
        <p:spPr>
          <a:xfrm>
            <a:off x="1287850" y="3896425"/>
            <a:ext cx="3286800" cy="301200"/>
          </a:xfrm>
          <a:prstGeom prst="rect">
            <a:avLst/>
          </a:prstGeom>
          <a:noFill/>
          <a:ln cap="flat" cmpd="sng" w="9525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8"/>
          <p:cNvSpPr txBox="1"/>
          <p:nvPr>
            <p:ph type="title"/>
          </p:nvPr>
        </p:nvSpPr>
        <p:spPr>
          <a:xfrm>
            <a:off x="1836450" y="2753300"/>
            <a:ext cx="8519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139FDA"/>
                </a:solidFill>
              </a:rPr>
              <a:t>Epilog</a:t>
            </a:r>
            <a:endParaRPr b="1" sz="4800">
              <a:solidFill>
                <a:srgbClr val="1CA4DC"/>
              </a:solidFill>
            </a:endParaRPr>
          </a:p>
        </p:txBody>
      </p:sp>
      <p:sp>
        <p:nvSpPr>
          <p:cNvPr id="769" name="Google Shape;769;p68"/>
          <p:cNvSpPr txBox="1"/>
          <p:nvPr/>
        </p:nvSpPr>
        <p:spPr>
          <a:xfrm>
            <a:off x="8991250" y="6771100"/>
            <a:ext cx="4551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100" y="1977500"/>
            <a:ext cx="2116550" cy="7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69"/>
          <p:cNvSpPr txBox="1"/>
          <p:nvPr>
            <p:ph type="title"/>
          </p:nvPr>
        </p:nvSpPr>
        <p:spPr>
          <a:xfrm>
            <a:off x="76975" y="393575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The epilog - inspired by </a:t>
            </a:r>
            <a:endParaRPr sz="3000">
              <a:solidFill>
                <a:srgbClr val="139FDA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50" u="sng">
                <a:solidFill>
                  <a:schemeClr val="hlink"/>
                </a:solidFill>
                <a:hlinkClick r:id="rId4"/>
              </a:rPr>
              <a:t>Fisher information distance:a geometrical reading</a:t>
            </a:r>
            <a:endParaRPr sz="215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776" name="Google Shape;776;p69"/>
          <p:cNvSpPr txBox="1"/>
          <p:nvPr/>
        </p:nvSpPr>
        <p:spPr>
          <a:xfrm>
            <a:off x="216673" y="978300"/>
            <a:ext cx="104766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Poincare disc model is not the only one we have: the other one is e.g. upper half plane model</a:t>
            </a:r>
            <a:endParaRPr sz="1800"/>
          </a:p>
        </p:txBody>
      </p:sp>
      <p:pic>
        <p:nvPicPr>
          <p:cNvPr id="777" name="Google Shape;77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050" y="1515600"/>
            <a:ext cx="3584725" cy="30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69"/>
          <p:cNvSpPr txBox="1"/>
          <p:nvPr/>
        </p:nvSpPr>
        <p:spPr>
          <a:xfrm>
            <a:off x="4653625" y="1563025"/>
            <a:ext cx="59415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A Mobius transform is used to derive Poincare disc model from Half Plane </a:t>
            </a:r>
            <a:endParaRPr sz="1800">
              <a:solidFill>
                <a:srgbClr val="C0504D"/>
              </a:solidFill>
            </a:endParaRPr>
          </a:p>
        </p:txBody>
      </p:sp>
      <p:sp>
        <p:nvSpPr>
          <p:cNvPr id="779" name="Google Shape;779;p69"/>
          <p:cNvSpPr txBox="1"/>
          <p:nvPr/>
        </p:nvSpPr>
        <p:spPr>
          <a:xfrm>
            <a:off x="4835375" y="2891725"/>
            <a:ext cx="59415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Half Plane model </a:t>
            </a:r>
            <a:r>
              <a:rPr lang="en-US"/>
              <a:t>arises</a:t>
            </a:r>
            <a:r>
              <a:rPr lang="en-US"/>
              <a:t> also when one consider a measure of distance between two gaussians</a:t>
            </a:r>
            <a:endParaRPr/>
          </a:p>
        </p:txBody>
      </p:sp>
      <p:pic>
        <p:nvPicPr>
          <p:cNvPr id="780" name="Google Shape;78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8050" y="3500225"/>
            <a:ext cx="5072037" cy="317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0"/>
          <p:cNvSpPr txBox="1"/>
          <p:nvPr>
            <p:ph type="title"/>
          </p:nvPr>
        </p:nvSpPr>
        <p:spPr>
          <a:xfrm>
            <a:off x="76975" y="393575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The epilog - inspired by </a:t>
            </a:r>
            <a:endParaRPr sz="3000">
              <a:solidFill>
                <a:srgbClr val="139FDA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50" u="sng">
                <a:solidFill>
                  <a:schemeClr val="hlink"/>
                </a:solidFill>
                <a:hlinkClick r:id="rId3"/>
              </a:rPr>
              <a:t>Fisher information distance:a geometrical reading</a:t>
            </a:r>
            <a:endParaRPr sz="215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786" name="Google Shape;786;p70"/>
          <p:cNvSpPr txBox="1"/>
          <p:nvPr/>
        </p:nvSpPr>
        <p:spPr>
          <a:xfrm>
            <a:off x="216673" y="978300"/>
            <a:ext cx="104766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Poincare disc model is not the only one we have: the other one is e.g. upper half plane model</a:t>
            </a:r>
            <a:endParaRPr sz="1800"/>
          </a:p>
        </p:txBody>
      </p:sp>
      <p:pic>
        <p:nvPicPr>
          <p:cNvPr id="787" name="Google Shape;78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6600" y="1563025"/>
            <a:ext cx="8040849" cy="29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70"/>
          <p:cNvSpPr txBox="1"/>
          <p:nvPr/>
        </p:nvSpPr>
        <p:spPr>
          <a:xfrm>
            <a:off x="2362375" y="4629950"/>
            <a:ext cx="9473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8761D"/>
                </a:solidFill>
              </a:rPr>
              <a:t>Can we use this metric for B</a:t>
            </a:r>
            <a:r>
              <a:rPr b="1" lang="en-US" sz="1800">
                <a:solidFill>
                  <a:srgbClr val="38761D"/>
                </a:solidFill>
              </a:rPr>
              <a:t>E</a:t>
            </a:r>
            <a:r>
              <a:rPr lang="en-US" sz="1800">
                <a:solidFill>
                  <a:srgbClr val="38761D"/>
                </a:solidFill>
              </a:rPr>
              <a:t>GANs instead of WGAN distance ???</a:t>
            </a:r>
            <a:endParaRPr sz="1800">
              <a:solidFill>
                <a:srgbClr val="38761D"/>
              </a:solidFill>
            </a:endParaRPr>
          </a:p>
        </p:txBody>
      </p:sp>
      <p:pic>
        <p:nvPicPr>
          <p:cNvPr id="789" name="Google Shape;78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9750" y="5165000"/>
            <a:ext cx="8412200" cy="16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1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Questions?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2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References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72"/>
          <p:cNvSpPr txBox="1"/>
          <p:nvPr>
            <p:ph idx="1" type="body"/>
          </p:nvPr>
        </p:nvSpPr>
        <p:spPr>
          <a:xfrm>
            <a:off x="848224" y="1806191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3"/>
              </a:rPr>
              <a:t>https://arxiv.org/pdf/1705.08039.pdf</a:t>
            </a:r>
            <a:r>
              <a:rPr b="0" lang="en-US"/>
              <a:t> - </a:t>
            </a:r>
            <a:r>
              <a:rPr b="0" lang="en-US">
                <a:solidFill>
                  <a:schemeClr val="dk1"/>
                </a:solidFill>
              </a:rPr>
              <a:t>Poincaré Embeddings for Learning Hierarchical Representations</a:t>
            </a:r>
            <a:endParaRPr b="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4"/>
              </a:rPr>
              <a:t>https://arxiv.org/pdf/1705.10359v1.pdf</a:t>
            </a:r>
            <a:r>
              <a:rPr b="0" lang="en-US"/>
              <a:t> - Neural Embeddings of Graphs in Hyperbolic Space</a:t>
            </a:r>
            <a:endParaRPr b="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5"/>
              </a:rPr>
              <a:t>http://web.colby.edu/thegeometricviewpoint/category/hyperbolic-geometry/</a:t>
            </a:r>
            <a:r>
              <a:rPr b="0" lang="en-US"/>
              <a:t> - nice and easy article about hyperbolic geometry</a:t>
            </a:r>
            <a:endParaRPr b="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6"/>
              </a:rPr>
              <a:t>https://en.wikipedia.org/wiki/Poincar%C3%A9_disk_model</a:t>
            </a:r>
            <a:r>
              <a:rPr b="0" lang="en-US"/>
              <a:t> - </a:t>
            </a:r>
            <a:r>
              <a:rPr b="0" lang="en-US">
                <a:solidFill>
                  <a:schemeClr val="dk1"/>
                </a:solidFill>
              </a:rPr>
              <a:t>Poincaré disk model</a:t>
            </a:r>
            <a:endParaRPr b="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7"/>
              </a:rPr>
              <a:t>https://arxiv.org/pdf/1704.08059.pdf</a:t>
            </a:r>
            <a:r>
              <a:rPr b="0" lang="en-US"/>
              <a:t> - Riemannian Optimization for Skip-Gram Negative Sampling</a:t>
            </a:r>
            <a:endParaRPr b="0"/>
          </a:p>
          <a:p>
            <a:pPr indent="0" lvl="0" marL="0" marR="0" rtl="0" algn="l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b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3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References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73"/>
          <p:cNvSpPr txBox="1"/>
          <p:nvPr>
            <p:ph idx="1" type="body"/>
          </p:nvPr>
        </p:nvSpPr>
        <p:spPr>
          <a:xfrm>
            <a:off x="848224" y="1806191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3"/>
              </a:rPr>
              <a:t>http://sma.epfl.ch/~anchpcommon/publications/tensorcompletion.pdf</a:t>
            </a:r>
            <a:r>
              <a:rPr b="0" lang="en-US"/>
              <a:t> - Riemanian optimization</a:t>
            </a:r>
            <a:endParaRPr b="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4"/>
              </a:rPr>
              <a:t>https://arxiv.org/pdf/1704.08059.pdf</a:t>
            </a:r>
            <a:r>
              <a:rPr b="0" lang="en-US"/>
              <a:t> - Riemannian Optimization for Skip-Gram Negative Sampling</a:t>
            </a:r>
            <a:endParaRPr b="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5"/>
              </a:rPr>
              <a:t>http://press.princeton.edu/chapters/absil/Absil_Chap4.pdf</a:t>
            </a:r>
            <a:r>
              <a:rPr b="0" lang="en-US"/>
              <a:t> - Retraction</a:t>
            </a:r>
            <a:endParaRPr b="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/>
              <a:t>Natural Gradient Works Efficiently in Learning - paper, definitely nice to start with. Easy to read. </a:t>
            </a:r>
            <a:endParaRPr b="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6"/>
              </a:rPr>
              <a:t>http://www.maths.dur.ac.uk/Ug/projects/highlights/CM3/Hayter_Hyperbolic_report.pdf</a:t>
            </a:r>
            <a:r>
              <a:rPr b="0" lang="en-US"/>
              <a:t> mobius transform, good almost step by step theory. Nice to start with.</a:t>
            </a:r>
            <a:endParaRPr b="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7"/>
              </a:rPr>
              <a:t>http://math2.uncc.edu/~frothe/3181all.pdf</a:t>
            </a:r>
            <a:r>
              <a:rPr b="0" lang="en-US"/>
              <a:t> - book about general geometry about 800pages</a:t>
            </a:r>
            <a:endParaRPr b="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8"/>
              </a:rPr>
              <a:t>http://www.maths.manchester.ac.uk/~khudian/Teaching/Geometry/GeomRim11/riemgeom11.pdf</a:t>
            </a:r>
            <a:r>
              <a:rPr b="0" lang="en-US"/>
              <a:t> </a:t>
            </a:r>
            <a:endParaRPr b="0"/>
          </a:p>
          <a:p>
            <a:pPr indent="0" lvl="0" marL="0" marR="0" rtl="0" algn="l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b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74"/>
          <p:cNvSpPr txBox="1"/>
          <p:nvPr>
            <p:ph idx="1" type="body"/>
          </p:nvPr>
        </p:nvSpPr>
        <p:spPr>
          <a:xfrm>
            <a:off x="848224" y="1806191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3"/>
              </a:rPr>
              <a:t>https://sites.uclouvain.be/absil/Publi/OOM_BFG09/Absil_BFG09_08PA_UCL-INMA-2009-043-v2.pdf</a:t>
            </a:r>
            <a:r>
              <a:rPr b="0" lang="en-US"/>
              <a:t> - slides from some workshop.</a:t>
            </a:r>
            <a:endParaRPr b="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4"/>
              </a:rPr>
              <a:t>http://www.yaroslavvb.com/papers/amari-why.pdf</a:t>
            </a:r>
            <a:r>
              <a:rPr b="0" lang="en-US"/>
              <a:t> - probably the most easiest article I have found.</a:t>
            </a:r>
            <a:endParaRPr b="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5"/>
              </a:rPr>
              <a:t>https://perso.uclouvain.be/pa.absil/Talks/IAP_Study_Day_070416_oom_03.pdf</a:t>
            </a:r>
            <a:r>
              <a:rPr b="0" lang="en-US"/>
              <a:t> - A little bit about retraction</a:t>
            </a:r>
            <a:endParaRPr b="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6"/>
              </a:rPr>
              <a:t>https://arxiv.org/pdf/1210.2354.pdf</a:t>
            </a:r>
            <a:r>
              <a:rPr b="0" lang="en-US"/>
              <a:t> - Poincare Half plane analogy on difference between two gaussians</a:t>
            </a:r>
            <a:endParaRPr b="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 u="sng">
                <a:solidFill>
                  <a:schemeClr val="hlink"/>
                </a:solidFill>
                <a:hlinkClick r:id="rId7"/>
              </a:rPr>
              <a:t>http://image.diku.dk/MLLab/IG4.php</a:t>
            </a:r>
            <a:r>
              <a:rPr b="0" lang="en-US"/>
              <a:t> - large amount of materials</a:t>
            </a:r>
            <a:endParaRPr b="0"/>
          </a:p>
        </p:txBody>
      </p:sp>
      <p:sp>
        <p:nvSpPr>
          <p:cNvPr id="812" name="Google Shape;812;p74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References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5"/>
          <p:cNvSpPr txBox="1"/>
          <p:nvPr>
            <p:ph idx="1" type="body"/>
          </p:nvPr>
        </p:nvSpPr>
        <p:spPr>
          <a:xfrm>
            <a:off x="4762509" y="3157700"/>
            <a:ext cx="2762251" cy="35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2100"/>
              </a:spcAft>
              <a:buClr>
                <a:srgbClr val="231F20"/>
              </a:buClr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75"/>
          <p:cNvSpPr txBox="1"/>
          <p:nvPr>
            <p:ph idx="2" type="body"/>
          </p:nvPr>
        </p:nvSpPr>
        <p:spPr>
          <a:xfrm>
            <a:off x="4762509" y="3443452"/>
            <a:ext cx="2762251" cy="35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2100"/>
              </a:spcAft>
              <a:buClr>
                <a:srgbClr val="231F20"/>
              </a:buClr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75"/>
          <p:cNvSpPr txBox="1"/>
          <p:nvPr>
            <p:ph idx="3" type="body"/>
          </p:nvPr>
        </p:nvSpPr>
        <p:spPr>
          <a:xfrm>
            <a:off x="4762491" y="4021795"/>
            <a:ext cx="2715493" cy="500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2100"/>
              </a:spcAft>
              <a:buClr>
                <a:srgbClr val="231F2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Word2vec basic ideas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997800" y="758500"/>
            <a:ext cx="101448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Distributional Hypothesis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states that words that appear in the same contexts share semantic meaning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It’s a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predictive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algorithm - based on local co-occurrence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372875" y="1635575"/>
            <a:ext cx="5379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Times New Roman"/>
              <a:buAutoNum type="arabicPeriod"/>
            </a:pPr>
            <a:r>
              <a:rPr b="1" i="1" lang="en-US" sz="1800" u="sng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word context</a:t>
            </a:r>
            <a:endParaRPr b="1" i="1" sz="1800" u="sng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6565425" y="1817250"/>
            <a:ext cx="47046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This is nothing else like shallow neural network with one hidden layer: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817525" y="2223750"/>
            <a:ext cx="41112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“the quick brown fox jumped over the lazy dog”</a:t>
            </a:r>
            <a:endParaRPr b="1" sz="2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6975" y="2956975"/>
            <a:ext cx="4861500" cy="2654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604225" y="3163600"/>
            <a:ext cx="53793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mpact"/>
              <a:buChar char="●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start from creating context/target pairs: </a:t>
            </a:r>
            <a:b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D85C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brown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brown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fox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...)</a:t>
            </a:r>
            <a:endParaRPr/>
          </a:p>
        </p:txBody>
      </p:sp>
      <p:sp>
        <p:nvSpPr>
          <p:cNvPr id="123" name="Google Shape;123;p22"/>
          <p:cNvSpPr txBox="1"/>
          <p:nvPr/>
        </p:nvSpPr>
        <p:spPr>
          <a:xfrm>
            <a:off x="604225" y="4128025"/>
            <a:ext cx="60252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mpact"/>
              <a:buChar char="●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words are converted to sparse orthogonal representation: </a:t>
            </a:r>
            <a:b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D85C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1" lang="en-US" sz="18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...)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604225" y="5225175"/>
            <a:ext cx="66174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each input word 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maximize the probability of that the target word (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brown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will appear after context word (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i.e. we want to maximize score 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1" baseline="-25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kp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Word2vec basic ideas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212575" y="675000"/>
            <a:ext cx="5379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Times New Roman"/>
              <a:buAutoNum type="arabicPeriod"/>
            </a:pPr>
            <a:r>
              <a:rPr b="1" i="1" lang="en-US" sz="1800" u="sng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word context</a:t>
            </a:r>
            <a:endParaRPr b="1" i="1" sz="1800" u="sng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583275" y="1096825"/>
            <a:ext cx="2559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“the math”</a:t>
            </a:r>
            <a:endParaRPr b="1" sz="2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2" name="Google Shape;132;p23"/>
          <p:cNvCxnSpPr/>
          <p:nvPr/>
        </p:nvCxnSpPr>
        <p:spPr>
          <a:xfrm rot="10800000">
            <a:off x="8156423" y="4366391"/>
            <a:ext cx="0" cy="5040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3" name="Google Shape;133;p23"/>
          <p:cNvGrpSpPr/>
          <p:nvPr/>
        </p:nvGrpSpPr>
        <p:grpSpPr>
          <a:xfrm>
            <a:off x="341975" y="1700625"/>
            <a:ext cx="5896800" cy="839713"/>
            <a:chOff x="341975" y="1700625"/>
            <a:chExt cx="5896800" cy="839713"/>
          </a:xfrm>
        </p:grpSpPr>
        <p:sp>
          <p:nvSpPr>
            <p:cNvPr id="134" name="Google Shape;134;p23"/>
            <p:cNvSpPr txBox="1"/>
            <p:nvPr/>
          </p:nvSpPr>
          <p:spPr>
            <a:xfrm>
              <a:off x="341975" y="1700625"/>
              <a:ext cx="5896800" cy="48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For a given context/target pair we compute score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35" name="Google Shape;13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19775" y="2050438"/>
              <a:ext cx="1561517" cy="489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2775" y="905477"/>
            <a:ext cx="4533601" cy="24756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23"/>
          <p:cNvGrpSpPr/>
          <p:nvPr/>
        </p:nvGrpSpPr>
        <p:grpSpPr>
          <a:xfrm>
            <a:off x="5919925" y="3439618"/>
            <a:ext cx="5379300" cy="1458207"/>
            <a:chOff x="5919925" y="3439618"/>
            <a:chExt cx="5379300" cy="1458207"/>
          </a:xfrm>
        </p:grpSpPr>
        <p:sp>
          <p:nvSpPr>
            <p:cNvPr id="138" name="Google Shape;138;p23"/>
            <p:cNvSpPr txBox="1"/>
            <p:nvPr/>
          </p:nvSpPr>
          <p:spPr>
            <a:xfrm>
              <a:off x="5919925" y="3439618"/>
              <a:ext cx="5379300" cy="9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same but expressed in terms of </a:t>
              </a:r>
              <a:r>
                <a:rPr b="1" lang="en-US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r>
                <a:rPr lang="en-US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and </a:t>
              </a:r>
              <a:r>
                <a:rPr b="1" lang="en-US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W’</a:t>
              </a:r>
              <a:r>
                <a:rPr lang="en-US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matrices</a:t>
              </a:r>
              <a:endPara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39" name="Google Shape;139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38775" y="3972525"/>
              <a:ext cx="5051361" cy="92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" name="Google Shape;140;p23"/>
          <p:cNvGrpSpPr/>
          <p:nvPr/>
        </p:nvGrpSpPr>
        <p:grpSpPr>
          <a:xfrm>
            <a:off x="341975" y="2432983"/>
            <a:ext cx="5896800" cy="1385129"/>
            <a:chOff x="341975" y="2432983"/>
            <a:chExt cx="5896800" cy="1385129"/>
          </a:xfrm>
        </p:grpSpPr>
        <p:pic>
          <p:nvPicPr>
            <p:cNvPr id="141" name="Google Shape;141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677400" y="2954449"/>
              <a:ext cx="2373636" cy="8636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23"/>
            <p:cNvSpPr txBox="1"/>
            <p:nvPr/>
          </p:nvSpPr>
          <p:spPr>
            <a:xfrm>
              <a:off x="341975" y="2432983"/>
              <a:ext cx="5896800" cy="10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probability of observing word </a:t>
              </a:r>
              <a:r>
                <a:rPr b="1" lang="en-US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</a:t>
              </a:r>
              <a:r>
                <a:rPr lang="en-US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for given input word </a:t>
              </a:r>
              <a:r>
                <a:rPr b="1" lang="en-US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</a:t>
              </a:r>
              <a:r>
                <a:rPr lang="en-US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is computed with </a:t>
              </a:r>
              <a:r>
                <a:rPr b="1" lang="en-US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Softmax</a:t>
              </a:r>
              <a:endPara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" name="Google Shape;143;p23"/>
          <p:cNvGrpSpPr/>
          <p:nvPr/>
        </p:nvGrpSpPr>
        <p:grpSpPr>
          <a:xfrm>
            <a:off x="341975" y="3858900"/>
            <a:ext cx="5646600" cy="1937700"/>
            <a:chOff x="341975" y="3858900"/>
            <a:chExt cx="5646600" cy="1937700"/>
          </a:xfrm>
        </p:grpSpPr>
        <p:pic>
          <p:nvPicPr>
            <p:cNvPr id="144" name="Google Shape;144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0600" y="4149025"/>
              <a:ext cx="4748800" cy="1647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23"/>
            <p:cNvSpPr txBox="1"/>
            <p:nvPr/>
          </p:nvSpPr>
          <p:spPr>
            <a:xfrm>
              <a:off x="341975" y="3858900"/>
              <a:ext cx="56466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</a:t>
              </a:r>
              <a:r>
                <a:rPr b="1" lang="en-US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context/target pair</a:t>
              </a:r>
              <a:r>
                <a:rPr lang="en-US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b="1" lang="en-US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loss</a:t>
              </a:r>
              <a:r>
                <a:rPr lang="en-US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is defined as</a:t>
              </a:r>
              <a:endParaRPr/>
            </a:p>
          </p:txBody>
        </p:sp>
      </p:grpSp>
      <p:grpSp>
        <p:nvGrpSpPr>
          <p:cNvPr id="146" name="Google Shape;146;p23"/>
          <p:cNvGrpSpPr/>
          <p:nvPr/>
        </p:nvGrpSpPr>
        <p:grpSpPr>
          <a:xfrm>
            <a:off x="5919925" y="4757775"/>
            <a:ext cx="5798595" cy="1388525"/>
            <a:chOff x="5919925" y="4757775"/>
            <a:chExt cx="5798595" cy="1388525"/>
          </a:xfrm>
        </p:grpSpPr>
        <p:pic>
          <p:nvPicPr>
            <p:cNvPr id="147" name="Google Shape;147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51000" y="5221000"/>
              <a:ext cx="5567520" cy="925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23"/>
            <p:cNvSpPr txBox="1"/>
            <p:nvPr/>
          </p:nvSpPr>
          <p:spPr>
            <a:xfrm>
              <a:off x="5919925" y="4757775"/>
              <a:ext cx="5567400" cy="6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Total loss</a:t>
              </a:r>
              <a:r>
                <a:rPr lang="en-US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is defined as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Word2vec basic ideas - in practice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379250" y="750600"/>
            <a:ext cx="66132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SzPts val="1800"/>
              <a:buAutoNum type="arabicPeriod"/>
            </a:pPr>
            <a:r>
              <a:rPr b="1" lang="en-US" sz="1800">
                <a:solidFill>
                  <a:srgbClr val="139FDA"/>
                </a:solidFill>
              </a:rPr>
              <a:t>Take your text and prepare word pairs table:</a:t>
            </a:r>
            <a:endParaRPr b="1" sz="1800">
              <a:solidFill>
                <a:srgbClr val="139FDA"/>
              </a:solidFill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375" y="1250650"/>
            <a:ext cx="3442500" cy="20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325" y="1308150"/>
            <a:ext cx="6613199" cy="190774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6383900" y="694450"/>
            <a:ext cx="44166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u="sng">
                <a:solidFill>
                  <a:schemeClr val="hlink"/>
                </a:solidFill>
                <a:hlinkClick r:id="rId5"/>
              </a:rPr>
              <a:t>Example fragment of wordnet tree </a:t>
            </a:r>
            <a:endParaRPr i="1"/>
          </a:p>
        </p:txBody>
      </p:sp>
      <p:sp>
        <p:nvSpPr>
          <p:cNvPr id="158" name="Google Shape;158;p24"/>
          <p:cNvSpPr txBox="1"/>
          <p:nvPr/>
        </p:nvSpPr>
        <p:spPr>
          <a:xfrm>
            <a:off x="711250" y="3436900"/>
            <a:ext cx="76875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Example pairs from the tree are (same for every mammal noun)</a:t>
            </a:r>
            <a:endParaRPr sz="1800"/>
          </a:p>
        </p:txBody>
      </p:sp>
      <p:sp>
        <p:nvSpPr>
          <p:cNvPr id="159" name="Google Shape;159;p24"/>
          <p:cNvSpPr txBox="1"/>
          <p:nvPr/>
        </p:nvSpPr>
        <p:spPr>
          <a:xfrm>
            <a:off x="956125" y="3917125"/>
            <a:ext cx="47880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('musk_kangaroo', 'mammal')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('musk_kangaroo', 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'metatherian'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('musk_kangaroo.n.01', 'marsupial.n.01'), ('musk_kangaroo.n.01', 'kangaroo.n.01')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3200" y="4100725"/>
            <a:ext cx="2905250" cy="21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1295750" y="5664950"/>
            <a:ext cx="42033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504D"/>
                </a:solidFill>
              </a:rPr>
              <a:t>This gives: </a:t>
            </a:r>
            <a:r>
              <a:rPr b="1" lang="en-US" sz="1800">
                <a:solidFill>
                  <a:srgbClr val="C0504D"/>
                </a:solidFill>
                <a:highlight>
                  <a:srgbClr val="FFFFFF"/>
                </a:highlight>
              </a:rPr>
              <a:t>1181</a:t>
            </a:r>
            <a:r>
              <a:rPr lang="en-US" sz="1800">
                <a:solidFill>
                  <a:srgbClr val="C0504D"/>
                </a:solidFill>
                <a:highlight>
                  <a:srgbClr val="FFFFFF"/>
                </a:highlight>
              </a:rPr>
              <a:t> unique nouns</a:t>
            </a:r>
            <a:endParaRPr sz="1800">
              <a:solidFill>
                <a:srgbClr val="C0504D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504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92775" y="69625"/>
            <a:ext cx="946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Word2vec basic ideas - in practice</a:t>
            </a:r>
            <a:endParaRPr b="1" sz="3000">
              <a:solidFill>
                <a:srgbClr val="1CA4DC"/>
              </a:solidFill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379250" y="750600"/>
            <a:ext cx="66132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SzPts val="1800"/>
              <a:buAutoNum type="arabicPeriod"/>
            </a:pPr>
            <a:r>
              <a:rPr b="1" lang="en-US" sz="1800">
                <a:solidFill>
                  <a:srgbClr val="139FDA"/>
                </a:solidFill>
              </a:rPr>
              <a:t>Take your text and prepare word pairs table:</a:t>
            </a:r>
            <a:endParaRPr b="1" sz="1800">
              <a:solidFill>
                <a:srgbClr val="139FDA"/>
              </a:solidFill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375" y="1250650"/>
            <a:ext cx="3442500" cy="20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325" y="1308150"/>
            <a:ext cx="6613199" cy="190774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6383900" y="694450"/>
            <a:ext cx="44166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u="sng">
                <a:solidFill>
                  <a:schemeClr val="hlink"/>
                </a:solidFill>
                <a:hlinkClick r:id="rId5"/>
              </a:rPr>
              <a:t>Example fragment of wordnet tree </a:t>
            </a:r>
            <a:endParaRPr i="1"/>
          </a:p>
        </p:txBody>
      </p:sp>
      <p:sp>
        <p:nvSpPr>
          <p:cNvPr id="171" name="Google Shape;171;p25"/>
          <p:cNvSpPr txBox="1"/>
          <p:nvPr/>
        </p:nvSpPr>
        <p:spPr>
          <a:xfrm>
            <a:off x="424325" y="3347225"/>
            <a:ext cx="36606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39FDA"/>
                </a:solidFill>
              </a:rPr>
              <a:t>2. Convert to indices</a:t>
            </a:r>
            <a:endParaRPr b="1" sz="1800">
              <a:solidFill>
                <a:srgbClr val="139FDA"/>
              </a:solidFill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650" y="3917125"/>
            <a:ext cx="2218000" cy="19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1075" y="5259275"/>
            <a:ext cx="4090250" cy="12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2694200" y="4816675"/>
            <a:ext cx="27573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9FDA"/>
                </a:solidFill>
              </a:rPr>
              <a:t>Create dataset for keras</a:t>
            </a:r>
            <a:endParaRPr sz="1800">
              <a:solidFill>
                <a:srgbClr val="139FDA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